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0080625" cy="7559675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620" y="-102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174480" cy="479880"/>
          </a:xfrm>
          <a:prstGeom prst="rect">
            <a:avLst/>
          </a:prstGeom>
          <a:noFill/>
          <a:ln>
            <a:noFill/>
          </a:ln>
        </p:spPr>
        <p:txBody>
          <a:bodyPr vert="horz" wrap="none" lIns="85320" tIns="42840" rIns="85320" bIns="42840" anchor="t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CA" sz="1800" b="0" i="0" u="none" strike="noStrike" kern="1200">
              <a:ln>
                <a:noFill/>
              </a:ln>
              <a:latin typeface="Arial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140360" y="0"/>
            <a:ext cx="3174480" cy="479880"/>
          </a:xfrm>
          <a:prstGeom prst="rect">
            <a:avLst/>
          </a:prstGeom>
          <a:noFill/>
          <a:ln>
            <a:noFill/>
          </a:ln>
        </p:spPr>
        <p:txBody>
          <a:bodyPr vert="horz" wrap="none" lIns="85320" tIns="42840" rIns="85320" bIns="42840" anchor="t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CA" sz="1800" b="0" i="0" u="none" strike="noStrike" kern="1200">
              <a:ln>
                <a:noFill/>
              </a:ln>
              <a:latin typeface="Arial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9120960"/>
            <a:ext cx="3174480" cy="479880"/>
          </a:xfrm>
          <a:prstGeom prst="rect">
            <a:avLst/>
          </a:prstGeom>
          <a:noFill/>
          <a:ln>
            <a:noFill/>
          </a:ln>
        </p:spPr>
        <p:txBody>
          <a:bodyPr vert="horz" wrap="none" lIns="85320" tIns="42840" rIns="85320" bIns="42840" anchor="b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CA" sz="1800" b="0" i="0" u="none" strike="noStrike" kern="1200">
              <a:ln>
                <a:noFill/>
              </a:ln>
              <a:latin typeface="Arial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140360" y="9120960"/>
            <a:ext cx="3174480" cy="479880"/>
          </a:xfrm>
          <a:prstGeom prst="rect">
            <a:avLst/>
          </a:prstGeom>
          <a:noFill/>
          <a:ln>
            <a:noFill/>
          </a:ln>
        </p:spPr>
        <p:txBody>
          <a:bodyPr vert="horz" wrap="none" lIns="85320" tIns="42840" rIns="85320" bIns="42840" anchor="b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0CBAD8DD-B746-4B81-BE95-32597FA0142B}" type="slidenum">
              <a:t>‹#›</a:t>
            </a:fld>
            <a:endParaRPr lang="en-CA" sz="1300" b="0" i="0" u="none" strike="noStrike" kern="1200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632589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258920" y="730080"/>
            <a:ext cx="4795920" cy="359892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31519" y="4560480"/>
            <a:ext cx="5851800" cy="432036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/>
          <a:lstStyle/>
          <a:p>
            <a:pPr lvl="0"/>
            <a:endParaRPr lang="en-CA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174480" cy="4798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/>
          <a:lstStyle>
            <a:lvl1pPr lvl="0" rtl="0" hangingPunct="0">
              <a:buNone/>
              <a:tabLst/>
              <a:defRPr lang="en-CA" sz="2400" kern="1200"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140360" y="0"/>
            <a:ext cx="3174480" cy="4798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/>
          <a:lstStyle>
            <a:lvl1pPr lvl="0" rtl="0" hangingPunct="0">
              <a:buNone/>
              <a:tabLst/>
              <a:defRPr lang="en-CA" sz="2400" kern="1200"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9120960"/>
            <a:ext cx="3174480" cy="4798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/>
          <a:lstStyle>
            <a:lvl1pPr lvl="0" rtl="0" hangingPunct="0">
              <a:buNone/>
              <a:tabLst/>
              <a:defRPr lang="en-CA" sz="2400" kern="1200"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140360" y="9120960"/>
            <a:ext cx="3174480" cy="4798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/>
          <a:lstStyle>
            <a:lvl1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CA" sz="1300" b="0" i="0" u="none" strike="noStrike" kern="1200" spc="0" baseline="0">
                <a:solidFill>
                  <a:srgbClr val="000000"/>
                </a:solidFill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EE57DFDD-26AE-412B-BD2D-2AA9E12FEA88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2579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lvl="0" indent="-216000" rtl="0" hangingPunct="0">
      <a:buNone/>
      <a:tabLst/>
      <a:defRPr lang="en-CA" sz="2000" b="0" i="0" u="none" strike="noStrike" kern="1200">
        <a:ln>
          <a:noFill/>
        </a:ln>
        <a:latin typeface="Arial" pitchFamily="18"/>
        <a:ea typeface="WenQuanYi Micro Hei" pitchFamily="2"/>
        <a:cs typeface="Lohit Hindi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7480" y="728640"/>
            <a:ext cx="4800600" cy="3600360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7480" y="728640"/>
            <a:ext cx="4800600" cy="3600360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7480" y="728640"/>
            <a:ext cx="4800600" cy="3600360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7480" y="728640"/>
            <a:ext cx="4800600" cy="3600360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7480" y="728640"/>
            <a:ext cx="4800600" cy="3600360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7480" y="728640"/>
            <a:ext cx="4800600" cy="3600360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7480" y="728640"/>
            <a:ext cx="4800600" cy="3600360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7480" y="728640"/>
            <a:ext cx="4800600" cy="3600360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7480" y="728640"/>
            <a:ext cx="4800600" cy="3600360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7480" y="728640"/>
            <a:ext cx="4800600" cy="3600360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7480" y="728640"/>
            <a:ext cx="4800600" cy="3600360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7480" y="728640"/>
            <a:ext cx="4800600" cy="3600360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7480" y="728640"/>
            <a:ext cx="4800600" cy="3600360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7480" y="728640"/>
            <a:ext cx="4800600" cy="3600360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7480" y="728640"/>
            <a:ext cx="4800600" cy="3600360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7480" y="728640"/>
            <a:ext cx="4800600" cy="3600360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7480" y="728640"/>
            <a:ext cx="4800600" cy="3600360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7480" y="728640"/>
            <a:ext cx="4800600" cy="3600360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7480" y="728640"/>
            <a:ext cx="4800600" cy="3600360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7480" y="728640"/>
            <a:ext cx="4800600" cy="3600360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7480" y="728640"/>
            <a:ext cx="4800600" cy="3600360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7480" y="728640"/>
            <a:ext cx="4800600" cy="3600360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7480" y="728640"/>
            <a:ext cx="4800600" cy="3600360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7480" y="728640"/>
            <a:ext cx="4800600" cy="3600360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7480" y="728640"/>
            <a:ext cx="4800600" cy="3600360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7480" y="728640"/>
            <a:ext cx="4800600" cy="3600360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7480" y="728640"/>
            <a:ext cx="4800600" cy="3600360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7480" y="728640"/>
            <a:ext cx="4800600" cy="3600360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7480" y="728640"/>
            <a:ext cx="4800600" cy="3600360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7480" y="728640"/>
            <a:ext cx="4800600" cy="3600360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7480" y="728640"/>
            <a:ext cx="4800600" cy="3600360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7480" y="728640"/>
            <a:ext cx="4800600" cy="3600360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519" y="4560480"/>
            <a:ext cx="5851800" cy="4320720"/>
          </a:xfrm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7480" y="728640"/>
            <a:ext cx="4800600" cy="3600360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519" y="4560480"/>
            <a:ext cx="5851800" cy="4320720"/>
          </a:xfrm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519" y="4560480"/>
            <a:ext cx="5851800" cy="4320720"/>
          </a:xfrm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519" y="4560480"/>
            <a:ext cx="5851800" cy="4320720"/>
          </a:xfrm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31519" y="4560480"/>
            <a:ext cx="5851800" cy="4320720"/>
          </a:xfrm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7480" y="728640"/>
            <a:ext cx="4800600" cy="3600360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7480" y="728640"/>
            <a:ext cx="4800600" cy="3600360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7480" y="728640"/>
            <a:ext cx="4800600" cy="3600360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7480" y="728640"/>
            <a:ext cx="4800600" cy="3600360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257480" y="728640"/>
            <a:ext cx="4800600" cy="3600360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755639" y="2347920"/>
            <a:ext cx="8569440" cy="1620720"/>
          </a:xfrm>
        </p:spPr>
        <p:txBody>
          <a:bodyPr/>
          <a:lstStyle>
            <a:lvl1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pc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512720" y="4282920"/>
            <a:ext cx="7056360" cy="1932119"/>
          </a:xfrm>
        </p:spPr>
        <p:txBody>
          <a:bodyPr anchorCtr="1"/>
          <a:lstStyle>
            <a:lvl1pPr marL="0" indent="0" algn="ctr">
              <a:buNone/>
              <a:defRPr>
                <a:ln>
                  <a:noFill/>
                </a:ln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A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A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577E7B2-A091-484D-AEE7-4FB52DB97662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8867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pc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A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A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8D79483-B8F9-4A56-ADED-472C16A16343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3626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7308720" y="301680"/>
            <a:ext cx="2266920" cy="5851440"/>
          </a:xfrm>
        </p:spPr>
        <p:txBody>
          <a:bodyPr vert="eaVert"/>
          <a:lstStyle>
            <a:lvl1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pc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503280" y="301680"/>
            <a:ext cx="6653159" cy="5851440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A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A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AF4E7AE-EAEB-4F20-BE41-DF70B39EE0E9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9299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pc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title" idx="4294967295"/>
          </p:nvPr>
        </p:nvSpPr>
        <p:spPr>
          <a:xfrm>
            <a:off x="503999" y="1769040"/>
            <a:ext cx="8870040" cy="4384440"/>
          </a:xfrm>
        </p:spPr>
        <p:txBody>
          <a:bodyPr anchor="t" anchorCtr="0"/>
          <a:lstStyle>
            <a:lvl1pPr marL="432000" marR="0" indent="-32400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en-US" sz="3200" spc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A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A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6FD2D87-84E8-43B1-8235-1987EAA1FE40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8237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797040" y="4857840"/>
            <a:ext cx="8567640" cy="1501920"/>
          </a:xfrm>
        </p:spPr>
        <p:txBody>
          <a:bodyPr anchor="t" anchorCtr="0"/>
          <a:lstStyle>
            <a:lvl1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4000" b="1" spc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797040" y="3203640"/>
            <a:ext cx="8567640" cy="1654200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A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A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D921514-D9F0-4E83-9E8B-5782553358AF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1676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pc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title" idx="4294967295"/>
          </p:nvPr>
        </p:nvSpPr>
        <p:spPr>
          <a:xfrm>
            <a:off x="503280" y="1768320"/>
            <a:ext cx="4359240" cy="4384800"/>
          </a:xfrm>
        </p:spPr>
        <p:txBody>
          <a:bodyPr anchor="t" anchorCtr="0"/>
          <a:lstStyle>
            <a:lvl1pPr marL="432000" marR="0" indent="-32400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en-US" sz="2800" spc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title" idx="4294967295"/>
          </p:nvPr>
        </p:nvSpPr>
        <p:spPr>
          <a:xfrm>
            <a:off x="5014800" y="1768320"/>
            <a:ext cx="4359240" cy="4384800"/>
          </a:xfrm>
        </p:spPr>
        <p:txBody>
          <a:bodyPr anchor="t" anchorCtr="0"/>
          <a:lstStyle>
            <a:lvl1pPr marL="432000" marR="0" indent="-32400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en-US" sz="2800" spc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A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A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CEB195C-D975-4A78-BF4D-7DD045357403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5220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04719" y="303120"/>
            <a:ext cx="9072720" cy="1258920"/>
          </a:xfrm>
        </p:spPr>
        <p:txBody>
          <a:bodyPr/>
          <a:lstStyle>
            <a:lvl1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pc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4719" y="1692360"/>
            <a:ext cx="4452840" cy="70488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title" idx="4294967295"/>
          </p:nvPr>
        </p:nvSpPr>
        <p:spPr>
          <a:xfrm>
            <a:off x="504719" y="2397240"/>
            <a:ext cx="4452840" cy="4356000"/>
          </a:xfrm>
        </p:spPr>
        <p:txBody>
          <a:bodyPr anchor="t" anchorCtr="0"/>
          <a:lstStyle>
            <a:lvl1pPr marL="432000" marR="0" indent="-32400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en-US" sz="2400" spc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3"/>
          </p:nvPr>
        </p:nvSpPr>
        <p:spPr>
          <a:xfrm>
            <a:off x="5121360" y="1692360"/>
            <a:ext cx="4456080" cy="70488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type="title" idx="4294967295"/>
          </p:nvPr>
        </p:nvSpPr>
        <p:spPr>
          <a:xfrm>
            <a:off x="5121360" y="2397240"/>
            <a:ext cx="4456080" cy="4356000"/>
          </a:xfrm>
        </p:spPr>
        <p:txBody>
          <a:bodyPr anchor="t" anchorCtr="0"/>
          <a:lstStyle>
            <a:lvl1pPr marL="432000" marR="0" indent="-32400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en-US" sz="2400" spc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A"/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A"/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F766037-BD51-4C05-8E77-550C14A2F057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6957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pc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A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A"/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DA67628-B9D1-40E7-8551-8C8FE30EC3C8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0779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A"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A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1C1E756-9911-4ADE-90CD-55B1880B5678}" type="slidenum">
              <a:t>‹#›</a:t>
            </a:fld>
            <a:endParaRPr lang="en-CA"/>
          </a:p>
        </p:txBody>
      </p:sp>
      <p:sp>
        <p:nvSpPr>
          <p:cNvPr id="5" name="Title 4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2000" cy="1261800"/>
          </a:xfrm>
        </p:spPr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6" name="Text Placeholder 5"/>
          <p:cNvSpPr txBox="1">
            <a:spLocks noGrp="1"/>
          </p:cNvSpPr>
          <p:nvPr>
            <p:ph type="body" idx="4294967295"/>
          </p:nvPr>
        </p:nvSpPr>
        <p:spPr>
          <a:xfrm>
            <a:off x="503999" y="1768680"/>
            <a:ext cx="8870400" cy="4384080"/>
          </a:xfrm>
        </p:spPr>
        <p:txBody>
          <a:bodyPr/>
          <a:lstStyle>
            <a:lvl1pPr>
              <a:spcAft>
                <a:spcPts val="1417"/>
              </a:spcAft>
              <a:defRPr lang="en-CA">
                <a:ln>
                  <a:noFill/>
                </a:ln>
              </a:defRPr>
            </a:lvl1pPr>
          </a:lstStyle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8577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04719" y="301680"/>
            <a:ext cx="3316320" cy="1279440"/>
          </a:xfrm>
        </p:spPr>
        <p:txBody>
          <a:bodyPr anchor="b" anchorCtr="0"/>
          <a:lstStyle>
            <a:lvl1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1" spc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title" idx="4294967295"/>
          </p:nvPr>
        </p:nvSpPr>
        <p:spPr>
          <a:xfrm>
            <a:off x="3941640" y="301680"/>
            <a:ext cx="5635800" cy="6451560"/>
          </a:xfrm>
        </p:spPr>
        <p:txBody>
          <a:bodyPr anchor="t" anchorCtr="0"/>
          <a:lstStyle>
            <a:lvl1pPr marL="432000" marR="0" indent="-32400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en-US" sz="3200" spc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504719" y="1581119"/>
            <a:ext cx="3316320" cy="517212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A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A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76A46CE-2328-409C-8466-91BB85BDD19E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0588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976400" y="5291279"/>
            <a:ext cx="6048360" cy="625320"/>
          </a:xfrm>
        </p:spPr>
        <p:txBody>
          <a:bodyPr anchor="b" anchorCtr="0"/>
          <a:lstStyle>
            <a:lvl1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1" spc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 txBox="1">
            <a:spLocks noGrp="1"/>
          </p:cNvSpPr>
          <p:nvPr>
            <p:ph type="title" idx="4294967295"/>
          </p:nvPr>
        </p:nvSpPr>
        <p:spPr>
          <a:xfrm>
            <a:off x="1976400" y="674640"/>
            <a:ext cx="6048360" cy="4537080"/>
          </a:xfrm>
        </p:spPr>
        <p:txBody>
          <a:bodyPr anchor="t" anchorCtr="0"/>
          <a:lstStyle>
            <a:lvl1pPr>
              <a:defRPr/>
            </a:lvl1pPr>
          </a:lstStyle>
          <a:p>
            <a:pPr lvl="0"/>
            <a:endParaRPr lang="en-CA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1976400" y="5916600"/>
            <a:ext cx="6048360" cy="88740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A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A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6FAE3F-8868-42E1-9F26-653181E084A0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9575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1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/>
            <a:endParaRPr lang="en-CA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8870040" cy="43844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CA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CA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CA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CA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/>
          <a:lstStyle>
            <a:lvl1pPr lvl="0" rtl="0" hangingPunct="0">
              <a:buNone/>
              <a:tabLst/>
              <a:defRPr lang="en-CA" sz="2400" kern="1200"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1"/>
          <a:lstStyle>
            <a:lvl1pPr lvl="0" rtl="0" hangingPunct="0">
              <a:buNone/>
              <a:tabLst/>
              <a:defRPr lang="en-CA" sz="2400" kern="1200"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/>
          <a:lstStyle>
            <a:lvl1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CA" sz="1400" b="0" i="0" u="none" strike="noStrike" kern="1200" spc="0" baseline="0">
                <a:solidFill>
                  <a:srgbClr val="000000"/>
                </a:solidFill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737DD586-AF16-40F4-8334-9F5A4F2737F8}" type="slidenum"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lvl="0" algn="ctr" rtl="0" hangingPunct="0">
        <a:buNone/>
        <a:tabLst/>
        <a:defRPr lang="en-CA" sz="4400" b="0" i="0" u="none" strike="noStrike" kern="1200">
          <a:ln>
            <a:noFill/>
          </a:ln>
          <a:latin typeface="Arial" pitchFamily="18"/>
          <a:ea typeface="WenQuanYi Micro Hei" pitchFamily="2"/>
          <a:cs typeface="Lohit Hindi" pitchFamily="2"/>
        </a:defRPr>
      </a:lvl1pPr>
    </p:titleStyle>
    <p:bodyStyle>
      <a:lvl1pPr marL="432000" marR="0" lvl="0" indent="-324000" rtl="0" hangingPunct="0">
        <a:lnSpc>
          <a:spcPct val="100000"/>
        </a:lnSpc>
        <a:spcBef>
          <a:spcPts val="0"/>
        </a:spcBef>
        <a:spcAft>
          <a:spcPts val="1414"/>
        </a:spcAft>
        <a:buSzPct val="45000"/>
        <a:buFont typeface="StarSymbol"/>
        <a:buChar char="●"/>
        <a:tabLst/>
        <a:defRPr lang="en-US" sz="3200" b="0" i="0" u="none" strike="noStrike" kern="1200" spc="0" baseline="0">
          <a:solidFill>
            <a:srgbClr val="000000"/>
          </a:solidFill>
          <a:latin typeface="Arial" pitchFamily="18"/>
          <a:ea typeface="WenQuanYi Micro Hei" pitchFamily="2"/>
          <a:cs typeface="Lohit Hindi" pitchFamily="2"/>
        </a:defRPr>
      </a:lvl1pPr>
      <a:lvl2pPr marL="864000" marR="0" lvl="1" indent="-324000" rtl="0" hangingPunct="1">
        <a:lnSpc>
          <a:spcPct val="100000"/>
        </a:lnSpc>
        <a:spcBef>
          <a:spcPts val="0"/>
        </a:spcBef>
        <a:spcAft>
          <a:spcPts val="1134"/>
        </a:spcAft>
        <a:buSzPct val="75000"/>
        <a:buFont typeface="StarSymbol"/>
        <a:buChar char="–"/>
        <a:tabLst/>
        <a:defRPr lang="en-US" sz="2800" b="0" i="0" u="none" strike="noStrike" kern="1200" spc="0" baseline="0">
          <a:solidFill>
            <a:srgbClr val="000000"/>
          </a:solidFill>
          <a:latin typeface="Arial" pitchFamily="18"/>
          <a:ea typeface="WenQuanYi Micro Hei" pitchFamily="2"/>
          <a:cs typeface="Lohit Hindi" pitchFamily="2"/>
        </a:defRPr>
      </a:lvl2pPr>
      <a:lvl3pPr marL="1296000" marR="0" lvl="2" indent="-288000" rtl="0" hangingPunct="1">
        <a:lnSpc>
          <a:spcPct val="100000"/>
        </a:lnSpc>
        <a:spcBef>
          <a:spcPts val="0"/>
        </a:spcBef>
        <a:spcAft>
          <a:spcPts val="850"/>
        </a:spcAft>
        <a:buSzPct val="45000"/>
        <a:buFont typeface="StarSymbol"/>
        <a:buChar char="●"/>
        <a:tabLst/>
        <a:defRPr lang="en-US" sz="2400" b="0" i="0" u="none" strike="noStrike" kern="1200" spc="0" baseline="0">
          <a:solidFill>
            <a:srgbClr val="000000"/>
          </a:solidFill>
          <a:latin typeface="Arial" pitchFamily="18"/>
          <a:ea typeface="WenQuanYi Micro Hei" pitchFamily="2"/>
          <a:cs typeface="Lohit Hindi" pitchFamily="2"/>
        </a:defRPr>
      </a:lvl3pPr>
      <a:lvl4pPr marL="1728000" marR="0" lvl="3" indent="-216000" rtl="0" hangingPunct="1">
        <a:lnSpc>
          <a:spcPct val="100000"/>
        </a:lnSpc>
        <a:spcBef>
          <a:spcPts val="0"/>
        </a:spcBef>
        <a:spcAft>
          <a:spcPts val="564"/>
        </a:spcAft>
        <a:buSzPct val="75000"/>
        <a:buFont typeface="StarSymbol"/>
        <a:buChar char="–"/>
        <a:tabLst/>
        <a:defRPr lang="en-US" sz="2000" b="0" i="0" u="none" strike="noStrike" kern="1200" spc="0" baseline="0">
          <a:solidFill>
            <a:srgbClr val="000000"/>
          </a:solidFill>
          <a:latin typeface="Arial" pitchFamily="18"/>
          <a:ea typeface="WenQuanYi Micro Hei" pitchFamily="2"/>
          <a:cs typeface="Lohit Hindi" pitchFamily="2"/>
        </a:defRPr>
      </a:lvl4pPr>
      <a:lvl5pPr marL="2160000" marR="0" lvl="4" indent="-216000" rtl="0" hangingPunct="1">
        <a:lnSpc>
          <a:spcPct val="100000"/>
        </a:lnSpc>
        <a:spcBef>
          <a:spcPts val="0"/>
        </a:spcBef>
        <a:spcAft>
          <a:spcPts val="286"/>
        </a:spcAft>
        <a:buSzPct val="45000"/>
        <a:buFont typeface="StarSymbol"/>
        <a:buChar char="●"/>
        <a:tabLst/>
        <a:defRPr lang="en-US" sz="2000" b="0" i="0" u="none" strike="noStrike" kern="1200" spc="0" baseline="0">
          <a:solidFill>
            <a:srgbClr val="000000"/>
          </a:solidFill>
          <a:latin typeface="Arial" pitchFamily="18"/>
          <a:ea typeface="WenQuanYi Micro Hei" pitchFamily="2"/>
          <a:cs typeface="Lohit Hindi" pitchFamily="2"/>
        </a:defRPr>
      </a:lvl5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CA">
                <a:solidFill>
                  <a:srgbClr val="000000"/>
                </a:solidFill>
              </a:rPr>
              <a:t>Project Carbon Cycle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>
          <a:xfrm>
            <a:off x="503999" y="1769040"/>
            <a:ext cx="8870040" cy="4384080"/>
          </a:xfrm>
        </p:spPr>
        <p:txBody>
          <a:bodyPr anchor="ctr" anchorCtr="1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lvl="0" indent="0" algn="ctr">
              <a:spcAft>
                <a:spcPts val="1414"/>
              </a:spcAft>
              <a:buNone/>
            </a:pPr>
            <a:r>
              <a:rPr lang="en-CA"/>
              <a:t>Rahmat Saeedi</a:t>
            </a:r>
          </a:p>
          <a:p>
            <a:pPr marL="0" lvl="0" indent="0" algn="ctr">
              <a:spcAft>
                <a:spcPts val="1414"/>
              </a:spcAft>
              <a:buNone/>
            </a:pPr>
            <a:r>
              <a:rPr lang="en-CA"/>
              <a:t>Michael Browne</a:t>
            </a:r>
          </a:p>
          <a:p>
            <a:pPr marL="0" lvl="0" indent="0" algn="ctr">
              <a:spcAft>
                <a:spcPts val="1414"/>
              </a:spcAft>
              <a:buNone/>
            </a:pPr>
            <a:r>
              <a:rPr lang="en-CA"/>
              <a:t>Cole Fichter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CA">
                <a:solidFill>
                  <a:srgbClr val="000000"/>
                </a:solidFill>
              </a:rPr>
              <a:t>Steady States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CA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CA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CA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CA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>
              <a:spcAft>
                <a:spcPts val="1414"/>
              </a:spcAft>
            </a:pPr>
            <a:r>
              <a:rPr lang="en-CA"/>
              <a:t>Assume z = 240, k = 0.4</a:t>
            </a:r>
          </a:p>
          <a:p>
            <a:pPr lvl="0">
              <a:spcAft>
                <a:spcPts val="1414"/>
              </a:spcAft>
            </a:pPr>
            <a:r>
              <a:rPr lang="en-CA"/>
              <a:t>Equilibrium occurs when x'(t) = 0</a:t>
            </a:r>
          </a:p>
          <a:p>
            <a:pPr lvl="0">
              <a:spcAft>
                <a:spcPts val="1414"/>
              </a:spcAft>
            </a:pPr>
            <a:r>
              <a:rPr lang="en-CA" sz="2800"/>
              <a:t>x'(t) = -0.4(x(t) - 600)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596880"/>
            <a:ext cx="9071640" cy="67068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CA">
                <a:solidFill>
                  <a:srgbClr val="000000"/>
                </a:solidFill>
                <a:latin typeface="Arial" pitchFamily="34"/>
              </a:rPr>
              <a:t>Graphical Stability Analysis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552319" y="1768320"/>
            <a:ext cx="6771960" cy="438444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CA">
                <a:solidFill>
                  <a:srgbClr val="000000"/>
                </a:solidFill>
              </a:rPr>
              <a:t>The Carbon Cycle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32000" y="1368000"/>
            <a:ext cx="9288000" cy="5832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32359" y="0"/>
            <a:ext cx="9071640" cy="936000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CA">
                <a:solidFill>
                  <a:srgbClr val="000000"/>
                </a:solidFill>
              </a:rPr>
              <a:t>Given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20000" y="864000"/>
            <a:ext cx="8677440" cy="6572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3840"/>
            <a:ext cx="9071640" cy="974160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CA">
                <a:solidFill>
                  <a:srgbClr val="000000"/>
                </a:solidFill>
              </a:rPr>
              <a:t>D.E. Set Up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89960" y="1337040"/>
            <a:ext cx="8870040" cy="5790959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CA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CA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CA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CA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>
              <a:spcAft>
                <a:spcPts val="1414"/>
              </a:spcAft>
            </a:pPr>
            <a:r>
              <a:rPr lang="en-CA"/>
              <a:t>X'</a:t>
            </a:r>
            <a:r>
              <a:rPr lang="en-CA" baseline="-25000"/>
              <a:t>1</a:t>
            </a:r>
            <a:r>
              <a:rPr lang="en-CA"/>
              <a:t>(t)  =  p</a:t>
            </a:r>
            <a:r>
              <a:rPr lang="en-CA" baseline="-25000"/>
              <a:t>1</a:t>
            </a:r>
            <a:r>
              <a:rPr lang="en-CA"/>
              <a:t>z  -  k</a:t>
            </a:r>
            <a:r>
              <a:rPr lang="en-CA" baseline="-25000"/>
              <a:t>15</a:t>
            </a:r>
            <a:r>
              <a:rPr lang="en-CA"/>
              <a:t>X</a:t>
            </a:r>
            <a:r>
              <a:rPr lang="en-CA" baseline="-25000"/>
              <a:t>1</a:t>
            </a:r>
          </a:p>
          <a:p>
            <a:pPr marL="108000" lvl="0" indent="0">
              <a:spcAft>
                <a:spcPts val="1414"/>
              </a:spcAft>
              <a:buNone/>
            </a:pPr>
            <a:r>
              <a:rPr lang="en-CA" sz="2000"/>
              <a:t>Leaves	   Atm.         To Litter</a:t>
            </a:r>
          </a:p>
          <a:p>
            <a:pPr lvl="6" rtl="0" hangingPunct="0">
              <a:spcAft>
                <a:spcPts val="286"/>
              </a:spcAft>
              <a:buNone/>
            </a:pPr>
            <a:endParaRPr lang="en-CA">
              <a:solidFill>
                <a:srgbClr val="000000"/>
              </a:solidFill>
            </a:endParaRPr>
          </a:p>
          <a:p>
            <a:pPr lvl="0">
              <a:spcAft>
                <a:spcPts val="1414"/>
              </a:spcAft>
            </a:pPr>
            <a:r>
              <a:rPr lang="en-CA"/>
              <a:t>X'</a:t>
            </a:r>
            <a:r>
              <a:rPr lang="en-CA" baseline="-25000"/>
              <a:t>2</a:t>
            </a:r>
            <a:r>
              <a:rPr lang="en-CA"/>
              <a:t>(t)  =  p</a:t>
            </a:r>
            <a:r>
              <a:rPr lang="en-CA" baseline="-25000"/>
              <a:t>2</a:t>
            </a:r>
            <a:r>
              <a:rPr lang="en-CA"/>
              <a:t>z  -  k</a:t>
            </a:r>
            <a:r>
              <a:rPr lang="en-CA" baseline="-25000"/>
              <a:t>25</a:t>
            </a:r>
            <a:r>
              <a:rPr lang="en-CA"/>
              <a:t>X</a:t>
            </a:r>
            <a:r>
              <a:rPr lang="en-CA" baseline="-25000"/>
              <a:t>2</a:t>
            </a:r>
          </a:p>
          <a:p>
            <a:pPr marL="108000" lvl="0" indent="0">
              <a:spcAft>
                <a:spcPts val="1414"/>
              </a:spcAft>
              <a:buNone/>
            </a:pPr>
            <a:r>
              <a:rPr lang="en-CA" sz="2000"/>
              <a:t>Branches	   Atm.         To Litter</a:t>
            </a:r>
          </a:p>
          <a:p>
            <a:pPr lvl="6" rtl="0" hangingPunct="0">
              <a:spcAft>
                <a:spcPts val="286"/>
              </a:spcAft>
              <a:buNone/>
            </a:pPr>
            <a:endParaRPr lang="en-CA">
              <a:solidFill>
                <a:srgbClr val="000000"/>
              </a:solidFill>
            </a:endParaRPr>
          </a:p>
          <a:p>
            <a:pPr lvl="0">
              <a:spcAft>
                <a:spcPts val="1414"/>
              </a:spcAft>
            </a:pPr>
            <a:r>
              <a:rPr lang="en-CA"/>
              <a:t>X'</a:t>
            </a:r>
            <a:r>
              <a:rPr lang="en-CA" baseline="-25000"/>
              <a:t>3</a:t>
            </a:r>
            <a:r>
              <a:rPr lang="en-CA"/>
              <a:t>(t)  =  p</a:t>
            </a:r>
            <a:r>
              <a:rPr lang="en-CA" baseline="-25000"/>
              <a:t>3</a:t>
            </a:r>
            <a:r>
              <a:rPr lang="en-CA"/>
              <a:t>z  -  k</a:t>
            </a:r>
            <a:r>
              <a:rPr lang="en-CA" baseline="-25000"/>
              <a:t>35</a:t>
            </a:r>
            <a:r>
              <a:rPr lang="en-CA"/>
              <a:t>X</a:t>
            </a:r>
            <a:r>
              <a:rPr lang="en-CA" baseline="-25000"/>
              <a:t>3</a:t>
            </a:r>
          </a:p>
          <a:p>
            <a:pPr marL="108000" lvl="0" indent="0">
              <a:spcAft>
                <a:spcPts val="1414"/>
              </a:spcAft>
              <a:buNone/>
            </a:pPr>
            <a:r>
              <a:rPr lang="en-CA" sz="2000"/>
              <a:t>Stems		   Atm.         To Litter</a:t>
            </a:r>
          </a:p>
          <a:p>
            <a:pPr lvl="6" rtl="0" hangingPunct="0">
              <a:spcAft>
                <a:spcPts val="286"/>
              </a:spcAft>
              <a:buNone/>
            </a:pPr>
            <a:endParaRPr lang="en-CA">
              <a:solidFill>
                <a:srgbClr val="000000"/>
              </a:solidFill>
            </a:endParaRPr>
          </a:p>
          <a:p>
            <a:pPr lvl="0">
              <a:spcAft>
                <a:spcPts val="1414"/>
              </a:spcAft>
            </a:pPr>
            <a:r>
              <a:rPr lang="en-CA"/>
              <a:t>X'</a:t>
            </a:r>
            <a:r>
              <a:rPr lang="en-CA" baseline="-25000"/>
              <a:t>4</a:t>
            </a:r>
            <a:r>
              <a:rPr lang="en-CA"/>
              <a:t>(t)  =  p</a:t>
            </a:r>
            <a:r>
              <a:rPr lang="en-CA" baseline="-25000"/>
              <a:t>4</a:t>
            </a:r>
            <a:r>
              <a:rPr lang="en-CA"/>
              <a:t>z  -  k</a:t>
            </a:r>
            <a:r>
              <a:rPr lang="en-CA" baseline="-25000"/>
              <a:t>46</a:t>
            </a:r>
            <a:r>
              <a:rPr lang="en-CA"/>
              <a:t>X</a:t>
            </a:r>
            <a:r>
              <a:rPr lang="en-CA" baseline="-25000"/>
              <a:t>4</a:t>
            </a:r>
          </a:p>
          <a:p>
            <a:pPr marL="108000" lvl="0" indent="0">
              <a:spcAft>
                <a:spcPts val="1414"/>
              </a:spcAft>
              <a:buNone/>
            </a:pPr>
            <a:r>
              <a:rPr lang="en-CA" sz="2000"/>
              <a:t>Roots		   Atm.         To Litter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3840"/>
            <a:ext cx="9071640" cy="974160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CA">
                <a:solidFill>
                  <a:srgbClr val="000000"/>
                </a:solidFill>
              </a:rPr>
              <a:t>D.E. Set Up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89960" y="1337040"/>
            <a:ext cx="8870040" cy="5790959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CA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CA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CA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CA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>
              <a:spcAft>
                <a:spcPts val="1414"/>
              </a:spcAft>
            </a:pPr>
            <a:r>
              <a:rPr lang="en-CA" b="1">
                <a:solidFill>
                  <a:srgbClr val="00B050"/>
                </a:solidFill>
              </a:rPr>
              <a:t>X'</a:t>
            </a:r>
            <a:r>
              <a:rPr lang="en-CA" b="1" baseline="-25000">
                <a:solidFill>
                  <a:srgbClr val="00B050"/>
                </a:solidFill>
              </a:rPr>
              <a:t>1</a:t>
            </a:r>
            <a:r>
              <a:rPr lang="en-CA" b="1">
                <a:solidFill>
                  <a:srgbClr val="00B050"/>
                </a:solidFill>
              </a:rPr>
              <a:t>(t)  =  p</a:t>
            </a:r>
            <a:r>
              <a:rPr lang="en-CA" b="1" baseline="-25000">
                <a:solidFill>
                  <a:srgbClr val="00B050"/>
                </a:solidFill>
              </a:rPr>
              <a:t>1</a:t>
            </a:r>
            <a:r>
              <a:rPr lang="en-CA" b="1">
                <a:solidFill>
                  <a:srgbClr val="00B050"/>
                </a:solidFill>
              </a:rPr>
              <a:t>z  -  k</a:t>
            </a:r>
            <a:r>
              <a:rPr lang="en-CA" b="1" baseline="-25000">
                <a:solidFill>
                  <a:srgbClr val="00B050"/>
                </a:solidFill>
              </a:rPr>
              <a:t>15</a:t>
            </a:r>
            <a:r>
              <a:rPr lang="en-CA" b="1">
                <a:solidFill>
                  <a:srgbClr val="00B050"/>
                </a:solidFill>
              </a:rPr>
              <a:t>X</a:t>
            </a:r>
            <a:r>
              <a:rPr lang="en-CA" b="1" baseline="-25000">
                <a:solidFill>
                  <a:srgbClr val="00B050"/>
                </a:solidFill>
              </a:rPr>
              <a:t>1</a:t>
            </a:r>
          </a:p>
          <a:p>
            <a:pPr marL="108000" lvl="0" indent="0">
              <a:spcAft>
                <a:spcPts val="1414"/>
              </a:spcAft>
              <a:buNone/>
            </a:pPr>
            <a:r>
              <a:rPr lang="en-CA" sz="2000"/>
              <a:t>Leaves	   Atm.         To Litter</a:t>
            </a:r>
          </a:p>
          <a:p>
            <a:pPr lvl="6" rtl="0" hangingPunct="0">
              <a:spcAft>
                <a:spcPts val="286"/>
              </a:spcAft>
              <a:buNone/>
            </a:pPr>
            <a:endParaRPr lang="en-CA">
              <a:solidFill>
                <a:srgbClr val="000000"/>
              </a:solidFill>
            </a:endParaRPr>
          </a:p>
          <a:p>
            <a:pPr lvl="0">
              <a:spcAft>
                <a:spcPts val="1414"/>
              </a:spcAft>
            </a:pPr>
            <a:r>
              <a:rPr lang="en-CA"/>
              <a:t>X'</a:t>
            </a:r>
            <a:r>
              <a:rPr lang="en-CA" baseline="-25000"/>
              <a:t>2</a:t>
            </a:r>
            <a:r>
              <a:rPr lang="en-CA"/>
              <a:t>(t)  =  p</a:t>
            </a:r>
            <a:r>
              <a:rPr lang="en-CA" baseline="-25000"/>
              <a:t>2</a:t>
            </a:r>
            <a:r>
              <a:rPr lang="en-CA"/>
              <a:t>z  -  k</a:t>
            </a:r>
            <a:r>
              <a:rPr lang="en-CA" baseline="-25000"/>
              <a:t>25</a:t>
            </a:r>
            <a:r>
              <a:rPr lang="en-CA"/>
              <a:t>X</a:t>
            </a:r>
            <a:r>
              <a:rPr lang="en-CA" baseline="-25000"/>
              <a:t>2</a:t>
            </a:r>
          </a:p>
          <a:p>
            <a:pPr marL="108000" lvl="0" indent="0">
              <a:spcAft>
                <a:spcPts val="1414"/>
              </a:spcAft>
              <a:buNone/>
            </a:pPr>
            <a:r>
              <a:rPr lang="en-CA" sz="2000"/>
              <a:t>Branches	   Atm.         To Litter</a:t>
            </a:r>
          </a:p>
          <a:p>
            <a:pPr lvl="6" rtl="0" hangingPunct="0">
              <a:spcAft>
                <a:spcPts val="286"/>
              </a:spcAft>
              <a:buNone/>
            </a:pPr>
            <a:endParaRPr lang="en-CA">
              <a:solidFill>
                <a:srgbClr val="000000"/>
              </a:solidFill>
            </a:endParaRPr>
          </a:p>
          <a:p>
            <a:pPr lvl="0">
              <a:spcAft>
                <a:spcPts val="1414"/>
              </a:spcAft>
            </a:pPr>
            <a:r>
              <a:rPr lang="en-CA"/>
              <a:t>X'</a:t>
            </a:r>
            <a:r>
              <a:rPr lang="en-CA" baseline="-25000"/>
              <a:t>3</a:t>
            </a:r>
            <a:r>
              <a:rPr lang="en-CA"/>
              <a:t>(t)  =  p</a:t>
            </a:r>
            <a:r>
              <a:rPr lang="en-CA" baseline="-25000"/>
              <a:t>3</a:t>
            </a:r>
            <a:r>
              <a:rPr lang="en-CA"/>
              <a:t>z  -  k</a:t>
            </a:r>
            <a:r>
              <a:rPr lang="en-CA" baseline="-25000"/>
              <a:t>35</a:t>
            </a:r>
            <a:r>
              <a:rPr lang="en-CA"/>
              <a:t>X</a:t>
            </a:r>
            <a:r>
              <a:rPr lang="en-CA" baseline="-25000"/>
              <a:t>3</a:t>
            </a:r>
          </a:p>
          <a:p>
            <a:pPr marL="108000" lvl="0" indent="0">
              <a:spcAft>
                <a:spcPts val="1414"/>
              </a:spcAft>
              <a:buNone/>
            </a:pPr>
            <a:r>
              <a:rPr lang="en-CA" sz="2000"/>
              <a:t>Stems		   Atm.         To Litter</a:t>
            </a:r>
          </a:p>
          <a:p>
            <a:pPr lvl="6" rtl="0" hangingPunct="0">
              <a:spcAft>
                <a:spcPts val="286"/>
              </a:spcAft>
              <a:buNone/>
            </a:pPr>
            <a:endParaRPr lang="en-CA">
              <a:solidFill>
                <a:srgbClr val="000000"/>
              </a:solidFill>
            </a:endParaRPr>
          </a:p>
          <a:p>
            <a:pPr lvl="0">
              <a:spcAft>
                <a:spcPts val="1414"/>
              </a:spcAft>
            </a:pPr>
            <a:r>
              <a:rPr lang="en-CA"/>
              <a:t>X'</a:t>
            </a:r>
            <a:r>
              <a:rPr lang="en-CA" baseline="-25000"/>
              <a:t>4</a:t>
            </a:r>
            <a:r>
              <a:rPr lang="en-CA"/>
              <a:t>(t)  =  p</a:t>
            </a:r>
            <a:r>
              <a:rPr lang="en-CA" baseline="-25000"/>
              <a:t>4</a:t>
            </a:r>
            <a:r>
              <a:rPr lang="en-CA"/>
              <a:t>z  -  k</a:t>
            </a:r>
            <a:r>
              <a:rPr lang="en-CA" baseline="-25000"/>
              <a:t>46</a:t>
            </a:r>
            <a:r>
              <a:rPr lang="en-CA"/>
              <a:t>X</a:t>
            </a:r>
            <a:r>
              <a:rPr lang="en-CA" baseline="-25000"/>
              <a:t>4</a:t>
            </a:r>
          </a:p>
          <a:p>
            <a:pPr marL="108000" lvl="0" indent="0">
              <a:spcAft>
                <a:spcPts val="1414"/>
              </a:spcAft>
              <a:buNone/>
            </a:pPr>
            <a:r>
              <a:rPr lang="en-CA" sz="2000"/>
              <a:t>Roots		   Atm.         To Litter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797519" y="1036800"/>
            <a:ext cx="2994480" cy="21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3840"/>
            <a:ext cx="9071640" cy="974160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CA">
                <a:solidFill>
                  <a:srgbClr val="000000"/>
                </a:solidFill>
              </a:rPr>
              <a:t>D.E. Set Up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89960" y="1337040"/>
            <a:ext cx="8870040" cy="5790959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CA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CA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CA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CA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>
              <a:spcAft>
                <a:spcPts val="1414"/>
              </a:spcAft>
            </a:pPr>
            <a:r>
              <a:rPr lang="en-CA"/>
              <a:t>X'</a:t>
            </a:r>
            <a:r>
              <a:rPr lang="en-CA" baseline="-25000"/>
              <a:t>1</a:t>
            </a:r>
            <a:r>
              <a:rPr lang="en-CA"/>
              <a:t>(t)  =  p</a:t>
            </a:r>
            <a:r>
              <a:rPr lang="en-CA" baseline="-25000"/>
              <a:t>1</a:t>
            </a:r>
            <a:r>
              <a:rPr lang="en-CA"/>
              <a:t>z  -  k</a:t>
            </a:r>
            <a:r>
              <a:rPr lang="en-CA" baseline="-25000"/>
              <a:t>15</a:t>
            </a:r>
            <a:r>
              <a:rPr lang="en-CA"/>
              <a:t>X</a:t>
            </a:r>
            <a:r>
              <a:rPr lang="en-CA" baseline="-25000"/>
              <a:t>1</a:t>
            </a:r>
          </a:p>
          <a:p>
            <a:pPr marL="108000" lvl="0" indent="0">
              <a:spcAft>
                <a:spcPts val="1414"/>
              </a:spcAft>
              <a:buNone/>
            </a:pPr>
            <a:r>
              <a:rPr lang="en-CA" sz="2000"/>
              <a:t>Leaves	   Atm.         To Litter</a:t>
            </a:r>
          </a:p>
          <a:p>
            <a:pPr lvl="6" rtl="0" hangingPunct="0">
              <a:spcAft>
                <a:spcPts val="286"/>
              </a:spcAft>
              <a:buNone/>
            </a:pPr>
            <a:endParaRPr lang="en-CA">
              <a:solidFill>
                <a:srgbClr val="000000"/>
              </a:solidFill>
            </a:endParaRPr>
          </a:p>
          <a:p>
            <a:pPr lvl="0">
              <a:spcAft>
                <a:spcPts val="1414"/>
              </a:spcAft>
            </a:pPr>
            <a:r>
              <a:rPr lang="en-CA" b="1">
                <a:solidFill>
                  <a:srgbClr val="00B050"/>
                </a:solidFill>
              </a:rPr>
              <a:t>X'</a:t>
            </a:r>
            <a:r>
              <a:rPr lang="en-CA" b="1" baseline="-25000">
                <a:solidFill>
                  <a:srgbClr val="00B050"/>
                </a:solidFill>
              </a:rPr>
              <a:t>2</a:t>
            </a:r>
            <a:r>
              <a:rPr lang="en-CA" b="1">
                <a:solidFill>
                  <a:srgbClr val="00B050"/>
                </a:solidFill>
              </a:rPr>
              <a:t>(t)  =  p</a:t>
            </a:r>
            <a:r>
              <a:rPr lang="en-CA" b="1" baseline="-25000">
                <a:solidFill>
                  <a:srgbClr val="00B050"/>
                </a:solidFill>
              </a:rPr>
              <a:t>2</a:t>
            </a:r>
            <a:r>
              <a:rPr lang="en-CA" b="1">
                <a:solidFill>
                  <a:srgbClr val="00B050"/>
                </a:solidFill>
              </a:rPr>
              <a:t>z  -  k</a:t>
            </a:r>
            <a:r>
              <a:rPr lang="en-CA" b="1" baseline="-25000">
                <a:solidFill>
                  <a:srgbClr val="00B050"/>
                </a:solidFill>
              </a:rPr>
              <a:t>25</a:t>
            </a:r>
            <a:r>
              <a:rPr lang="en-CA" b="1">
                <a:solidFill>
                  <a:srgbClr val="00B050"/>
                </a:solidFill>
              </a:rPr>
              <a:t>X</a:t>
            </a:r>
            <a:r>
              <a:rPr lang="en-CA" b="1" baseline="-25000">
                <a:solidFill>
                  <a:srgbClr val="00B050"/>
                </a:solidFill>
              </a:rPr>
              <a:t>2</a:t>
            </a:r>
          </a:p>
          <a:p>
            <a:pPr marL="108000" lvl="0" indent="0">
              <a:spcAft>
                <a:spcPts val="1414"/>
              </a:spcAft>
              <a:buNone/>
            </a:pPr>
            <a:r>
              <a:rPr lang="en-CA" sz="2000"/>
              <a:t>Branches	   Atm.         To Litter</a:t>
            </a:r>
          </a:p>
          <a:p>
            <a:pPr lvl="6" rtl="0" hangingPunct="0">
              <a:spcAft>
                <a:spcPts val="286"/>
              </a:spcAft>
              <a:buNone/>
            </a:pPr>
            <a:endParaRPr lang="en-CA">
              <a:solidFill>
                <a:srgbClr val="000000"/>
              </a:solidFill>
            </a:endParaRPr>
          </a:p>
          <a:p>
            <a:pPr lvl="0">
              <a:spcAft>
                <a:spcPts val="1414"/>
              </a:spcAft>
            </a:pPr>
            <a:r>
              <a:rPr lang="en-CA"/>
              <a:t>X'</a:t>
            </a:r>
            <a:r>
              <a:rPr lang="en-CA" baseline="-25000"/>
              <a:t>3</a:t>
            </a:r>
            <a:r>
              <a:rPr lang="en-CA"/>
              <a:t>(t)  =  p</a:t>
            </a:r>
            <a:r>
              <a:rPr lang="en-CA" baseline="-25000"/>
              <a:t>3</a:t>
            </a:r>
            <a:r>
              <a:rPr lang="en-CA"/>
              <a:t>z  -  k</a:t>
            </a:r>
            <a:r>
              <a:rPr lang="en-CA" baseline="-25000"/>
              <a:t>35</a:t>
            </a:r>
            <a:r>
              <a:rPr lang="en-CA"/>
              <a:t>X</a:t>
            </a:r>
            <a:r>
              <a:rPr lang="en-CA" baseline="-25000"/>
              <a:t>3</a:t>
            </a:r>
          </a:p>
          <a:p>
            <a:pPr marL="108000" lvl="0" indent="0">
              <a:spcAft>
                <a:spcPts val="1414"/>
              </a:spcAft>
              <a:buNone/>
            </a:pPr>
            <a:r>
              <a:rPr lang="en-CA" sz="2000"/>
              <a:t>Stems		   Atm.         To Litter</a:t>
            </a:r>
          </a:p>
          <a:p>
            <a:pPr lvl="6" rtl="0" hangingPunct="0">
              <a:spcAft>
                <a:spcPts val="286"/>
              </a:spcAft>
              <a:buNone/>
            </a:pPr>
            <a:endParaRPr lang="en-CA">
              <a:solidFill>
                <a:srgbClr val="000000"/>
              </a:solidFill>
            </a:endParaRPr>
          </a:p>
          <a:p>
            <a:pPr lvl="0">
              <a:spcAft>
                <a:spcPts val="1414"/>
              </a:spcAft>
            </a:pPr>
            <a:r>
              <a:rPr lang="en-CA"/>
              <a:t>X'</a:t>
            </a:r>
            <a:r>
              <a:rPr lang="en-CA" baseline="-25000"/>
              <a:t>4</a:t>
            </a:r>
            <a:r>
              <a:rPr lang="en-CA"/>
              <a:t>(t)  =  p</a:t>
            </a:r>
            <a:r>
              <a:rPr lang="en-CA" baseline="-25000"/>
              <a:t>4</a:t>
            </a:r>
            <a:r>
              <a:rPr lang="en-CA"/>
              <a:t>z  -  k</a:t>
            </a:r>
            <a:r>
              <a:rPr lang="en-CA" baseline="-25000"/>
              <a:t>46</a:t>
            </a:r>
            <a:r>
              <a:rPr lang="en-CA"/>
              <a:t>X</a:t>
            </a:r>
            <a:r>
              <a:rPr lang="en-CA" baseline="-25000"/>
              <a:t>4</a:t>
            </a:r>
          </a:p>
          <a:p>
            <a:pPr marL="108000" lvl="0" indent="0">
              <a:spcAft>
                <a:spcPts val="1414"/>
              </a:spcAft>
              <a:buNone/>
            </a:pPr>
            <a:r>
              <a:rPr lang="en-CA" sz="2000"/>
              <a:t>Roots		   Atm.         To Litter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062480" y="2484360"/>
            <a:ext cx="2592000" cy="2062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3840"/>
            <a:ext cx="9071640" cy="974160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CA">
                <a:solidFill>
                  <a:srgbClr val="000000"/>
                </a:solidFill>
              </a:rPr>
              <a:t>D.E. Set Up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89960" y="1337040"/>
            <a:ext cx="8870040" cy="5790959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CA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CA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CA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CA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>
              <a:spcAft>
                <a:spcPts val="1414"/>
              </a:spcAft>
            </a:pPr>
            <a:r>
              <a:rPr lang="en-CA"/>
              <a:t>X'</a:t>
            </a:r>
            <a:r>
              <a:rPr lang="en-CA" baseline="-25000"/>
              <a:t>1</a:t>
            </a:r>
            <a:r>
              <a:rPr lang="en-CA"/>
              <a:t>(t)  =  p</a:t>
            </a:r>
            <a:r>
              <a:rPr lang="en-CA" baseline="-25000"/>
              <a:t>1</a:t>
            </a:r>
            <a:r>
              <a:rPr lang="en-CA"/>
              <a:t>z  -  k</a:t>
            </a:r>
            <a:r>
              <a:rPr lang="en-CA" baseline="-25000"/>
              <a:t>15</a:t>
            </a:r>
            <a:r>
              <a:rPr lang="en-CA"/>
              <a:t>X</a:t>
            </a:r>
            <a:r>
              <a:rPr lang="en-CA" baseline="-25000"/>
              <a:t>1</a:t>
            </a:r>
          </a:p>
          <a:p>
            <a:pPr marL="108000" lvl="0" indent="0">
              <a:spcAft>
                <a:spcPts val="1414"/>
              </a:spcAft>
              <a:buNone/>
            </a:pPr>
            <a:r>
              <a:rPr lang="en-CA" sz="2000"/>
              <a:t>Leaves	   Atm.         To Litter</a:t>
            </a:r>
          </a:p>
          <a:p>
            <a:pPr lvl="6" rtl="0" hangingPunct="0">
              <a:spcAft>
                <a:spcPts val="286"/>
              </a:spcAft>
              <a:buNone/>
            </a:pPr>
            <a:endParaRPr lang="en-CA">
              <a:solidFill>
                <a:srgbClr val="000000"/>
              </a:solidFill>
            </a:endParaRPr>
          </a:p>
          <a:p>
            <a:pPr lvl="0">
              <a:spcAft>
                <a:spcPts val="1414"/>
              </a:spcAft>
            </a:pPr>
            <a:r>
              <a:rPr lang="en-CA"/>
              <a:t>X'</a:t>
            </a:r>
            <a:r>
              <a:rPr lang="en-CA" baseline="-25000"/>
              <a:t>2</a:t>
            </a:r>
            <a:r>
              <a:rPr lang="en-CA"/>
              <a:t>(t)  =  p</a:t>
            </a:r>
            <a:r>
              <a:rPr lang="en-CA" baseline="-25000"/>
              <a:t>2</a:t>
            </a:r>
            <a:r>
              <a:rPr lang="en-CA"/>
              <a:t>z  -  k</a:t>
            </a:r>
            <a:r>
              <a:rPr lang="en-CA" baseline="-25000"/>
              <a:t>25</a:t>
            </a:r>
            <a:r>
              <a:rPr lang="en-CA"/>
              <a:t>X</a:t>
            </a:r>
            <a:r>
              <a:rPr lang="en-CA" baseline="-25000"/>
              <a:t>2</a:t>
            </a:r>
          </a:p>
          <a:p>
            <a:pPr marL="108000" lvl="0" indent="0">
              <a:spcAft>
                <a:spcPts val="1414"/>
              </a:spcAft>
              <a:buNone/>
            </a:pPr>
            <a:r>
              <a:rPr lang="en-CA" sz="2000"/>
              <a:t>Branches	   Atm.         To Litter</a:t>
            </a:r>
          </a:p>
          <a:p>
            <a:pPr lvl="6" rtl="0" hangingPunct="0">
              <a:spcAft>
                <a:spcPts val="286"/>
              </a:spcAft>
              <a:buNone/>
            </a:pPr>
            <a:endParaRPr lang="en-CA">
              <a:solidFill>
                <a:srgbClr val="000000"/>
              </a:solidFill>
            </a:endParaRPr>
          </a:p>
          <a:p>
            <a:pPr lvl="0">
              <a:spcAft>
                <a:spcPts val="1414"/>
              </a:spcAft>
            </a:pPr>
            <a:r>
              <a:rPr lang="en-CA" b="1">
                <a:solidFill>
                  <a:srgbClr val="00B050"/>
                </a:solidFill>
              </a:rPr>
              <a:t>X'</a:t>
            </a:r>
            <a:r>
              <a:rPr lang="en-CA" b="1" baseline="-25000">
                <a:solidFill>
                  <a:srgbClr val="00B050"/>
                </a:solidFill>
              </a:rPr>
              <a:t>3</a:t>
            </a:r>
            <a:r>
              <a:rPr lang="en-CA" b="1">
                <a:solidFill>
                  <a:srgbClr val="00B050"/>
                </a:solidFill>
              </a:rPr>
              <a:t>(t)  =  p</a:t>
            </a:r>
            <a:r>
              <a:rPr lang="en-CA" b="1" baseline="-25000">
                <a:solidFill>
                  <a:srgbClr val="00B050"/>
                </a:solidFill>
              </a:rPr>
              <a:t>3</a:t>
            </a:r>
            <a:r>
              <a:rPr lang="en-CA" b="1">
                <a:solidFill>
                  <a:srgbClr val="00B050"/>
                </a:solidFill>
              </a:rPr>
              <a:t>z  -  k</a:t>
            </a:r>
            <a:r>
              <a:rPr lang="en-CA" b="1" baseline="-25000">
                <a:solidFill>
                  <a:srgbClr val="00B050"/>
                </a:solidFill>
              </a:rPr>
              <a:t>35</a:t>
            </a:r>
            <a:r>
              <a:rPr lang="en-CA" b="1">
                <a:solidFill>
                  <a:srgbClr val="00B050"/>
                </a:solidFill>
              </a:rPr>
              <a:t>X</a:t>
            </a:r>
            <a:r>
              <a:rPr lang="en-CA" b="1" baseline="-25000">
                <a:solidFill>
                  <a:srgbClr val="00B050"/>
                </a:solidFill>
              </a:rPr>
              <a:t>3</a:t>
            </a:r>
          </a:p>
          <a:p>
            <a:pPr marL="108000" lvl="0" indent="0">
              <a:spcAft>
                <a:spcPts val="1414"/>
              </a:spcAft>
              <a:buNone/>
            </a:pPr>
            <a:r>
              <a:rPr lang="en-CA" sz="2000"/>
              <a:t>Stems		   Atm.         To Litter</a:t>
            </a:r>
          </a:p>
          <a:p>
            <a:pPr lvl="6" rtl="0" hangingPunct="0">
              <a:spcAft>
                <a:spcPts val="286"/>
              </a:spcAft>
              <a:buNone/>
            </a:pPr>
            <a:endParaRPr lang="en-CA">
              <a:solidFill>
                <a:srgbClr val="000000"/>
              </a:solidFill>
            </a:endParaRPr>
          </a:p>
          <a:p>
            <a:pPr lvl="0">
              <a:spcAft>
                <a:spcPts val="1414"/>
              </a:spcAft>
            </a:pPr>
            <a:r>
              <a:rPr lang="en-CA"/>
              <a:t>X'</a:t>
            </a:r>
            <a:r>
              <a:rPr lang="en-CA" baseline="-25000"/>
              <a:t>4</a:t>
            </a:r>
            <a:r>
              <a:rPr lang="en-CA"/>
              <a:t>(t)  =  p</a:t>
            </a:r>
            <a:r>
              <a:rPr lang="en-CA" baseline="-25000"/>
              <a:t>4</a:t>
            </a:r>
            <a:r>
              <a:rPr lang="en-CA"/>
              <a:t>z  -  k</a:t>
            </a:r>
            <a:r>
              <a:rPr lang="en-CA" baseline="-25000"/>
              <a:t>46</a:t>
            </a:r>
            <a:r>
              <a:rPr lang="en-CA"/>
              <a:t>X</a:t>
            </a:r>
            <a:r>
              <a:rPr lang="en-CA" baseline="-25000"/>
              <a:t>4</a:t>
            </a:r>
          </a:p>
          <a:p>
            <a:pPr marL="108000" lvl="0" indent="0">
              <a:spcAft>
                <a:spcPts val="1414"/>
              </a:spcAft>
              <a:buNone/>
            </a:pPr>
            <a:r>
              <a:rPr lang="en-CA" sz="2000"/>
              <a:t>Roots		   Atm.         To Litter</a:t>
            </a: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137720" y="4008600"/>
            <a:ext cx="2521440" cy="2157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32359" y="105840"/>
            <a:ext cx="9071640" cy="1262160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CA">
                <a:solidFill>
                  <a:srgbClr val="000000"/>
                </a:solidFill>
              </a:rPr>
              <a:t>D.E. Set Up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16080" y="1512000"/>
            <a:ext cx="9448920" cy="5239800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CA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CA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CA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CA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marL="108000" lvl="0" indent="0">
              <a:spcAft>
                <a:spcPts val="1414"/>
              </a:spcAft>
              <a:buNone/>
            </a:pPr>
            <a:r>
              <a:rPr lang="en-CA"/>
              <a:t>X'</a:t>
            </a:r>
            <a:r>
              <a:rPr lang="en-CA" baseline="-25000"/>
              <a:t>5</a:t>
            </a:r>
            <a:r>
              <a:rPr lang="en-CA"/>
              <a:t>(t)  =  k</a:t>
            </a:r>
            <a:r>
              <a:rPr lang="en-CA" baseline="-25000"/>
              <a:t>15</a:t>
            </a:r>
            <a:r>
              <a:rPr lang="en-CA"/>
              <a:t>X</a:t>
            </a:r>
            <a:r>
              <a:rPr lang="en-CA" baseline="-25000"/>
              <a:t>1</a:t>
            </a:r>
            <a:r>
              <a:rPr lang="en-CA"/>
              <a:t>  +  k</a:t>
            </a:r>
            <a:r>
              <a:rPr lang="en-CA" baseline="-25000"/>
              <a:t>25</a:t>
            </a:r>
            <a:r>
              <a:rPr lang="en-CA"/>
              <a:t>X</a:t>
            </a:r>
            <a:r>
              <a:rPr lang="en-CA" baseline="-25000"/>
              <a:t>2</a:t>
            </a:r>
            <a:r>
              <a:rPr lang="en-CA"/>
              <a:t>  +  k</a:t>
            </a:r>
            <a:r>
              <a:rPr lang="en-CA" baseline="-25000"/>
              <a:t>35</a:t>
            </a:r>
            <a:r>
              <a:rPr lang="en-CA"/>
              <a:t>X</a:t>
            </a:r>
            <a:r>
              <a:rPr lang="en-CA" baseline="-25000"/>
              <a:t>3</a:t>
            </a:r>
            <a:r>
              <a:rPr lang="en-CA"/>
              <a:t>  -  k</a:t>
            </a:r>
            <a:r>
              <a:rPr lang="en-CA" baseline="-25000"/>
              <a:t>56</a:t>
            </a:r>
            <a:r>
              <a:rPr lang="en-CA"/>
              <a:t>X</a:t>
            </a:r>
            <a:r>
              <a:rPr lang="en-CA" baseline="-25000"/>
              <a:t>5</a:t>
            </a:r>
            <a:r>
              <a:rPr lang="en-CA"/>
              <a:t> -  k</a:t>
            </a:r>
            <a:r>
              <a:rPr lang="en-CA" baseline="-25000"/>
              <a:t>50</a:t>
            </a:r>
            <a:r>
              <a:rPr lang="en-CA"/>
              <a:t>X</a:t>
            </a:r>
            <a:r>
              <a:rPr lang="en-CA" baseline="-25000"/>
              <a:t>5</a:t>
            </a:r>
          </a:p>
          <a:p>
            <a:pPr marL="108000" lvl="0" indent="0">
              <a:spcAft>
                <a:spcPts val="1414"/>
              </a:spcAft>
              <a:buNone/>
            </a:pPr>
            <a:r>
              <a:rPr lang="en-CA" sz="2000"/>
              <a:t>Litter		Leaves	        Branches      Stems	 Humus		Atm.</a:t>
            </a:r>
          </a:p>
          <a:p>
            <a:pPr lvl="4" hangingPunct="0">
              <a:spcAft>
                <a:spcPts val="286"/>
              </a:spcAft>
              <a:buNone/>
            </a:pPr>
            <a:endParaRPr lang="en-CA"/>
          </a:p>
          <a:p>
            <a:pPr marL="108000" lvl="0" indent="0">
              <a:spcAft>
                <a:spcPts val="1414"/>
              </a:spcAft>
              <a:buNone/>
            </a:pPr>
            <a:r>
              <a:rPr lang="en-CA"/>
              <a:t>X'</a:t>
            </a:r>
            <a:r>
              <a:rPr lang="en-CA" baseline="-25000"/>
              <a:t>6</a:t>
            </a:r>
            <a:r>
              <a:rPr lang="en-CA"/>
              <a:t>(t)  =  k</a:t>
            </a:r>
            <a:r>
              <a:rPr lang="en-CA" baseline="-25000"/>
              <a:t>46</a:t>
            </a:r>
            <a:r>
              <a:rPr lang="en-CA"/>
              <a:t>X</a:t>
            </a:r>
            <a:r>
              <a:rPr lang="en-CA" baseline="-25000"/>
              <a:t>4</a:t>
            </a:r>
            <a:r>
              <a:rPr lang="en-CA"/>
              <a:t>  +  k</a:t>
            </a:r>
            <a:r>
              <a:rPr lang="en-CA" baseline="-25000"/>
              <a:t>56</a:t>
            </a:r>
            <a:r>
              <a:rPr lang="en-CA"/>
              <a:t>X</a:t>
            </a:r>
            <a:r>
              <a:rPr lang="en-CA" baseline="-25000"/>
              <a:t>5</a:t>
            </a:r>
            <a:r>
              <a:rPr lang="en-CA"/>
              <a:t>   -  k</a:t>
            </a:r>
            <a:r>
              <a:rPr lang="en-CA" baseline="-25000"/>
              <a:t>67</a:t>
            </a:r>
            <a:r>
              <a:rPr lang="en-CA"/>
              <a:t>X</a:t>
            </a:r>
            <a:r>
              <a:rPr lang="en-CA" baseline="-25000"/>
              <a:t>6</a:t>
            </a:r>
            <a:r>
              <a:rPr lang="en-CA"/>
              <a:t>  -  k</a:t>
            </a:r>
            <a:r>
              <a:rPr lang="en-CA" baseline="-25000"/>
              <a:t>60</a:t>
            </a:r>
            <a:r>
              <a:rPr lang="en-CA"/>
              <a:t>X</a:t>
            </a:r>
            <a:r>
              <a:rPr lang="en-CA" baseline="-25000"/>
              <a:t>6</a:t>
            </a:r>
          </a:p>
          <a:p>
            <a:pPr marL="108000" lvl="0" indent="0">
              <a:spcAft>
                <a:spcPts val="1414"/>
              </a:spcAft>
              <a:buNone/>
            </a:pPr>
            <a:r>
              <a:rPr lang="en-CA" sz="2000"/>
              <a:t>Humus	           Roots	        Litter	   Charcoal	Atm.</a:t>
            </a:r>
          </a:p>
          <a:p>
            <a:pPr lvl="4" hangingPunct="0">
              <a:spcAft>
                <a:spcPts val="286"/>
              </a:spcAft>
              <a:buNone/>
            </a:pPr>
            <a:endParaRPr lang="en-CA"/>
          </a:p>
          <a:p>
            <a:pPr marL="108000" lvl="0" indent="0">
              <a:spcAft>
                <a:spcPts val="1414"/>
              </a:spcAft>
              <a:buNone/>
            </a:pPr>
            <a:r>
              <a:rPr lang="en-CA"/>
              <a:t>X'</a:t>
            </a:r>
            <a:r>
              <a:rPr lang="en-CA" baseline="-25000"/>
              <a:t>7</a:t>
            </a:r>
            <a:r>
              <a:rPr lang="en-CA"/>
              <a:t>(t)  =  k</a:t>
            </a:r>
            <a:r>
              <a:rPr lang="en-CA" baseline="-25000"/>
              <a:t>67</a:t>
            </a:r>
            <a:r>
              <a:rPr lang="en-CA"/>
              <a:t>X</a:t>
            </a:r>
            <a:r>
              <a:rPr lang="en-CA" baseline="-25000"/>
              <a:t>6</a:t>
            </a:r>
            <a:r>
              <a:rPr lang="en-CA"/>
              <a:t> -  k</a:t>
            </a:r>
            <a:r>
              <a:rPr lang="en-CA" baseline="-25000"/>
              <a:t>70</a:t>
            </a:r>
            <a:r>
              <a:rPr lang="en-CA"/>
              <a:t>X</a:t>
            </a:r>
            <a:r>
              <a:rPr lang="en-CA" baseline="-25000"/>
              <a:t>7</a:t>
            </a:r>
          </a:p>
          <a:p>
            <a:pPr marL="108000" lvl="0" indent="0">
              <a:spcAft>
                <a:spcPts val="1414"/>
              </a:spcAft>
              <a:buNone/>
            </a:pPr>
            <a:r>
              <a:rPr lang="en-CA" sz="2000"/>
              <a:t>Charcoal        Humus	      Atm.</a:t>
            </a:r>
          </a:p>
          <a:p>
            <a:pPr lvl="0">
              <a:spcAft>
                <a:spcPts val="1414"/>
              </a:spcAft>
            </a:pPr>
            <a:endParaRPr lang="en-C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32359" y="105840"/>
            <a:ext cx="9071640" cy="1262160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CA">
                <a:solidFill>
                  <a:srgbClr val="000000"/>
                </a:solidFill>
              </a:rPr>
              <a:t>D.E. Set Up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16080" y="1512000"/>
            <a:ext cx="9448920" cy="5239800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CA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CA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CA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CA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marL="108000" lvl="0" indent="0">
              <a:spcAft>
                <a:spcPts val="1414"/>
              </a:spcAft>
              <a:buNone/>
            </a:pPr>
            <a:r>
              <a:rPr lang="en-CA" b="1">
                <a:solidFill>
                  <a:srgbClr val="00B050"/>
                </a:solidFill>
              </a:rPr>
              <a:t>X'</a:t>
            </a:r>
            <a:r>
              <a:rPr lang="en-CA" b="1" baseline="-25000">
                <a:solidFill>
                  <a:srgbClr val="00B050"/>
                </a:solidFill>
              </a:rPr>
              <a:t>5</a:t>
            </a:r>
            <a:r>
              <a:rPr lang="en-CA" b="1">
                <a:solidFill>
                  <a:srgbClr val="00B050"/>
                </a:solidFill>
              </a:rPr>
              <a:t>(t)  =  k</a:t>
            </a:r>
            <a:r>
              <a:rPr lang="en-CA" b="1" baseline="-25000">
                <a:solidFill>
                  <a:srgbClr val="00B050"/>
                </a:solidFill>
              </a:rPr>
              <a:t>15</a:t>
            </a:r>
            <a:r>
              <a:rPr lang="en-CA" b="1">
                <a:solidFill>
                  <a:srgbClr val="00B050"/>
                </a:solidFill>
              </a:rPr>
              <a:t>X</a:t>
            </a:r>
            <a:r>
              <a:rPr lang="en-CA" b="1" baseline="-25000">
                <a:solidFill>
                  <a:srgbClr val="00B050"/>
                </a:solidFill>
              </a:rPr>
              <a:t>1</a:t>
            </a:r>
            <a:r>
              <a:rPr lang="en-CA" b="1">
                <a:solidFill>
                  <a:srgbClr val="00B050"/>
                </a:solidFill>
              </a:rPr>
              <a:t>  +  k</a:t>
            </a:r>
            <a:r>
              <a:rPr lang="en-CA" b="1" baseline="-25000">
                <a:solidFill>
                  <a:srgbClr val="00B050"/>
                </a:solidFill>
              </a:rPr>
              <a:t>25</a:t>
            </a:r>
            <a:r>
              <a:rPr lang="en-CA" b="1">
                <a:solidFill>
                  <a:srgbClr val="00B050"/>
                </a:solidFill>
              </a:rPr>
              <a:t>X</a:t>
            </a:r>
            <a:r>
              <a:rPr lang="en-CA" b="1" baseline="-25000">
                <a:solidFill>
                  <a:srgbClr val="00B050"/>
                </a:solidFill>
              </a:rPr>
              <a:t>2</a:t>
            </a:r>
            <a:r>
              <a:rPr lang="en-CA" b="1">
                <a:solidFill>
                  <a:srgbClr val="00B050"/>
                </a:solidFill>
              </a:rPr>
              <a:t>  +  k</a:t>
            </a:r>
            <a:r>
              <a:rPr lang="en-CA" b="1" baseline="-25000">
                <a:solidFill>
                  <a:srgbClr val="00B050"/>
                </a:solidFill>
              </a:rPr>
              <a:t>35</a:t>
            </a:r>
            <a:r>
              <a:rPr lang="en-CA" b="1">
                <a:solidFill>
                  <a:srgbClr val="00B050"/>
                </a:solidFill>
              </a:rPr>
              <a:t>X</a:t>
            </a:r>
            <a:r>
              <a:rPr lang="en-CA" b="1" baseline="-25000">
                <a:solidFill>
                  <a:srgbClr val="00B050"/>
                </a:solidFill>
              </a:rPr>
              <a:t>3</a:t>
            </a:r>
            <a:r>
              <a:rPr lang="en-CA" b="1">
                <a:solidFill>
                  <a:srgbClr val="00B050"/>
                </a:solidFill>
              </a:rPr>
              <a:t>  -  k</a:t>
            </a:r>
            <a:r>
              <a:rPr lang="en-CA" b="1" baseline="-25000">
                <a:solidFill>
                  <a:srgbClr val="00B050"/>
                </a:solidFill>
              </a:rPr>
              <a:t>56</a:t>
            </a:r>
            <a:r>
              <a:rPr lang="en-CA" b="1">
                <a:solidFill>
                  <a:srgbClr val="00B050"/>
                </a:solidFill>
              </a:rPr>
              <a:t>X</a:t>
            </a:r>
            <a:r>
              <a:rPr lang="en-CA" b="1" baseline="-25000">
                <a:solidFill>
                  <a:srgbClr val="00B050"/>
                </a:solidFill>
              </a:rPr>
              <a:t>5</a:t>
            </a:r>
            <a:r>
              <a:rPr lang="en-CA" b="1">
                <a:solidFill>
                  <a:srgbClr val="00B050"/>
                </a:solidFill>
              </a:rPr>
              <a:t> -  k</a:t>
            </a:r>
            <a:r>
              <a:rPr lang="en-CA" b="1" baseline="-25000">
                <a:solidFill>
                  <a:srgbClr val="00B050"/>
                </a:solidFill>
              </a:rPr>
              <a:t>50</a:t>
            </a:r>
            <a:r>
              <a:rPr lang="en-CA" b="1">
                <a:solidFill>
                  <a:srgbClr val="00B050"/>
                </a:solidFill>
              </a:rPr>
              <a:t>X</a:t>
            </a:r>
            <a:r>
              <a:rPr lang="en-CA" b="1" baseline="-25000">
                <a:solidFill>
                  <a:srgbClr val="00B050"/>
                </a:solidFill>
              </a:rPr>
              <a:t>5</a:t>
            </a:r>
          </a:p>
          <a:p>
            <a:pPr marL="108000" lvl="0" indent="0">
              <a:spcAft>
                <a:spcPts val="1414"/>
              </a:spcAft>
              <a:buNone/>
            </a:pPr>
            <a:r>
              <a:rPr lang="en-CA" sz="2000"/>
              <a:t>Litter		Leaves	        Branches         Stems	   Humus          Atm.</a:t>
            </a:r>
          </a:p>
          <a:p>
            <a:pPr lvl="4" hangingPunct="0">
              <a:spcAft>
                <a:spcPts val="286"/>
              </a:spcAft>
              <a:buNone/>
            </a:pPr>
            <a:endParaRPr lang="en-CA"/>
          </a:p>
          <a:p>
            <a:pPr marL="108000" lvl="0" indent="0">
              <a:spcAft>
                <a:spcPts val="1414"/>
              </a:spcAft>
              <a:buNone/>
            </a:pPr>
            <a:r>
              <a:rPr lang="en-CA"/>
              <a:t>X'</a:t>
            </a:r>
            <a:r>
              <a:rPr lang="en-CA" baseline="-25000"/>
              <a:t>6</a:t>
            </a:r>
            <a:r>
              <a:rPr lang="en-CA"/>
              <a:t>(t)  =  k</a:t>
            </a:r>
            <a:r>
              <a:rPr lang="en-CA" baseline="-25000"/>
              <a:t>46</a:t>
            </a:r>
            <a:r>
              <a:rPr lang="en-CA"/>
              <a:t>X</a:t>
            </a:r>
            <a:r>
              <a:rPr lang="en-CA" baseline="-25000"/>
              <a:t>4</a:t>
            </a:r>
            <a:r>
              <a:rPr lang="en-CA"/>
              <a:t>  +  k</a:t>
            </a:r>
            <a:r>
              <a:rPr lang="en-CA" baseline="-25000"/>
              <a:t>56</a:t>
            </a:r>
            <a:r>
              <a:rPr lang="en-CA"/>
              <a:t>X</a:t>
            </a:r>
            <a:r>
              <a:rPr lang="en-CA" baseline="-25000"/>
              <a:t>5</a:t>
            </a:r>
            <a:r>
              <a:rPr lang="en-CA"/>
              <a:t>   -  k</a:t>
            </a:r>
            <a:r>
              <a:rPr lang="en-CA" baseline="-25000"/>
              <a:t>67</a:t>
            </a:r>
            <a:r>
              <a:rPr lang="en-CA"/>
              <a:t>X</a:t>
            </a:r>
            <a:r>
              <a:rPr lang="en-CA" baseline="-25000"/>
              <a:t>6</a:t>
            </a:r>
            <a:r>
              <a:rPr lang="en-CA"/>
              <a:t>  -  k</a:t>
            </a:r>
            <a:r>
              <a:rPr lang="en-CA" baseline="-25000"/>
              <a:t>60</a:t>
            </a:r>
            <a:r>
              <a:rPr lang="en-CA"/>
              <a:t>X</a:t>
            </a:r>
            <a:r>
              <a:rPr lang="en-CA" baseline="-25000"/>
              <a:t>6</a:t>
            </a:r>
          </a:p>
          <a:p>
            <a:pPr marL="108000" lvl="0" indent="0">
              <a:spcAft>
                <a:spcPts val="1414"/>
              </a:spcAft>
              <a:buNone/>
            </a:pPr>
            <a:r>
              <a:rPr lang="en-CA" sz="2000"/>
              <a:t>Humus	           Roots	        Litter	   Charcoal	Atm.</a:t>
            </a:r>
          </a:p>
          <a:p>
            <a:pPr lvl="4" hangingPunct="0">
              <a:spcAft>
                <a:spcPts val="286"/>
              </a:spcAft>
              <a:buNone/>
            </a:pPr>
            <a:endParaRPr lang="en-CA"/>
          </a:p>
          <a:p>
            <a:pPr marL="108000" lvl="0" indent="0">
              <a:spcAft>
                <a:spcPts val="1414"/>
              </a:spcAft>
              <a:buNone/>
            </a:pPr>
            <a:r>
              <a:rPr lang="en-CA"/>
              <a:t>X'</a:t>
            </a:r>
            <a:r>
              <a:rPr lang="en-CA" baseline="-25000"/>
              <a:t>7</a:t>
            </a:r>
            <a:r>
              <a:rPr lang="en-CA"/>
              <a:t>(t)  =  k</a:t>
            </a:r>
            <a:r>
              <a:rPr lang="en-CA" baseline="-25000"/>
              <a:t>67</a:t>
            </a:r>
            <a:r>
              <a:rPr lang="en-CA"/>
              <a:t>X</a:t>
            </a:r>
            <a:r>
              <a:rPr lang="en-CA" baseline="-25000"/>
              <a:t>6</a:t>
            </a:r>
            <a:r>
              <a:rPr lang="en-CA"/>
              <a:t> -  k</a:t>
            </a:r>
            <a:r>
              <a:rPr lang="en-CA" baseline="-25000"/>
              <a:t>70</a:t>
            </a:r>
            <a:r>
              <a:rPr lang="en-CA"/>
              <a:t>X</a:t>
            </a:r>
            <a:r>
              <a:rPr lang="en-CA" baseline="-25000"/>
              <a:t>7</a:t>
            </a:r>
          </a:p>
          <a:p>
            <a:pPr marL="108000" lvl="0" indent="0">
              <a:spcAft>
                <a:spcPts val="1414"/>
              </a:spcAft>
              <a:buNone/>
            </a:pPr>
            <a:r>
              <a:rPr lang="en-CA" sz="2000"/>
              <a:t>Charcoal        Humus	      Atm.</a:t>
            </a:r>
          </a:p>
          <a:p>
            <a:pPr lvl="0">
              <a:spcAft>
                <a:spcPts val="1414"/>
              </a:spcAft>
            </a:pPr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649840" y="4465800"/>
            <a:ext cx="3882600" cy="230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CA">
                <a:solidFill>
                  <a:srgbClr val="000000"/>
                </a:solidFill>
              </a:rPr>
              <a:t>Objective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8870040" cy="4384080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CA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CA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CA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CA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>
              <a:spcAft>
                <a:spcPts val="1414"/>
              </a:spcAft>
            </a:pPr>
            <a:r>
              <a:rPr lang="en-CA"/>
              <a:t>Simulate carbon moving through the forest ecosystem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CA">
                <a:solidFill>
                  <a:srgbClr val="000000"/>
                </a:solidFill>
              </a:rPr>
              <a:t>Matrix Representation of 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99240" y="1872000"/>
            <a:ext cx="7124760" cy="400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CA">
                <a:solidFill>
                  <a:srgbClr val="000000"/>
                </a:solidFill>
                <a:latin typeface="Californian FB" pitchFamily="18"/>
              </a:rPr>
              <a:t>X'=AX+b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CA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CA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CA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CA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>
              <a:spcAft>
                <a:spcPts val="1414"/>
              </a:spcAft>
            </a:pPr>
            <a:r>
              <a:rPr lang="en-CA"/>
              <a:t>Diagonal of </a:t>
            </a:r>
            <a:r>
              <a:rPr lang="en-CA">
                <a:latin typeface="Californian FB" pitchFamily="18"/>
              </a:rPr>
              <a:t>A</a:t>
            </a:r>
          </a:p>
          <a:p>
            <a:pPr lvl="1" hangingPunct="0">
              <a:buNone/>
            </a:pPr>
            <a:r>
              <a:rPr lang="en-CA"/>
              <a:t>Multiset of Eiganvalues</a:t>
            </a:r>
          </a:p>
          <a:p>
            <a:pPr lvl="0">
              <a:spcAft>
                <a:spcPts val="1414"/>
              </a:spcAft>
            </a:pPr>
            <a:endParaRPr lang="en-CA"/>
          </a:p>
          <a:p>
            <a:pPr lvl="0">
              <a:spcAft>
                <a:spcPts val="1414"/>
              </a:spcAft>
            </a:pPr>
            <a:r>
              <a:rPr lang="en-CA"/>
              <a:t>Fixed Points:</a:t>
            </a:r>
            <a:r>
              <a:rPr lang="en-CA">
                <a:latin typeface="Californian FB" pitchFamily="18"/>
              </a:rPr>
              <a:t>  X</a:t>
            </a:r>
            <a:r>
              <a:rPr lang="en-CA" sz="4400">
                <a:latin typeface="Californian FB" pitchFamily="18"/>
              </a:rPr>
              <a:t>'</a:t>
            </a:r>
            <a:r>
              <a:rPr lang="en-CA">
                <a:latin typeface="Californian FB" pitchFamily="18"/>
              </a:rPr>
              <a:t> = 0</a:t>
            </a:r>
          </a:p>
          <a:p>
            <a:pPr marL="108000" lvl="0" indent="0">
              <a:spcAft>
                <a:spcPts val="1414"/>
              </a:spcAft>
              <a:buNone/>
            </a:pPr>
            <a:r>
              <a:rPr lang="en-CA">
                <a:latin typeface="Californian FB" pitchFamily="18"/>
              </a:rPr>
              <a:t>	0 = AX + b</a:t>
            </a:r>
          </a:p>
          <a:p>
            <a:pPr lvl="1" hangingPunct="0">
              <a:buNone/>
            </a:pPr>
            <a:r>
              <a:rPr lang="en-CA">
                <a:latin typeface="Californian FB" pitchFamily="18"/>
              </a:rPr>
              <a:t>	AX= </a:t>
            </a:r>
            <a:r>
              <a:rPr lang="en-CA">
                <a:latin typeface="Arial" pitchFamily="34"/>
                <a:cs typeface="Arial" pitchFamily="34"/>
              </a:rPr>
              <a:t>-</a:t>
            </a:r>
            <a:r>
              <a:rPr lang="en-CA">
                <a:latin typeface="Californian FB" pitchFamily="18"/>
              </a:rPr>
              <a:t>b</a:t>
            </a:r>
          </a:p>
          <a:p>
            <a:pPr lvl="1" hangingPunct="0">
              <a:buNone/>
            </a:pPr>
            <a:endParaRPr lang="en-CA">
              <a:latin typeface="Californian FB" pitchFamily="1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CA">
                <a:solidFill>
                  <a:srgbClr val="000000"/>
                </a:solidFill>
              </a:rPr>
              <a:t>Fixed Point of The Ecosystems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75560" y="1593000"/>
            <a:ext cx="9172440" cy="53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CA">
                <a:solidFill>
                  <a:srgbClr val="000000"/>
                </a:solidFill>
              </a:rPr>
              <a:t>Solution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61960" y="1512000"/>
            <a:ext cx="8870040" cy="5616000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CA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CA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CA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CA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>
              <a:spcAft>
                <a:spcPts val="1414"/>
              </a:spcAft>
            </a:pPr>
            <a:r>
              <a:rPr lang="en-CA"/>
              <a:t>Analytical</a:t>
            </a:r>
          </a:p>
          <a:p>
            <a:pPr lvl="1" hangingPunct="0"/>
            <a:r>
              <a:rPr lang="en-CA"/>
              <a:t>Maple</a:t>
            </a:r>
          </a:p>
          <a:p>
            <a:pPr lvl="1" hangingPunct="0"/>
            <a:r>
              <a:rPr lang="en-CA"/>
              <a:t>Matrix Exponential</a:t>
            </a:r>
          </a:p>
          <a:p>
            <a:pPr marL="1296000" lvl="2" hangingPunct="0"/>
            <a:r>
              <a:rPr lang="en-CA"/>
              <a:t>X' = AX+b</a:t>
            </a:r>
          </a:p>
          <a:p>
            <a:pPr marL="1296000" lvl="2" hangingPunct="0"/>
            <a:r>
              <a:rPr lang="en-CA"/>
              <a:t>X  = c</a:t>
            </a:r>
            <a:r>
              <a:rPr lang="en-CA" baseline="-25000"/>
              <a:t>1</a:t>
            </a:r>
            <a:r>
              <a:rPr lang="en-CA"/>
              <a:t>e</a:t>
            </a:r>
            <a:r>
              <a:rPr lang="en-CA" baseline="30000"/>
              <a:t>At </a:t>
            </a:r>
            <a:r>
              <a:rPr lang="en-CA"/>
              <a:t>- b/A</a:t>
            </a:r>
          </a:p>
          <a:p>
            <a:pPr lvl="0">
              <a:spcAft>
                <a:spcPts val="1414"/>
              </a:spcAft>
            </a:pPr>
            <a:r>
              <a:rPr lang="en-CA"/>
              <a:t>Numerical</a:t>
            </a:r>
          </a:p>
          <a:p>
            <a:pPr lvl="1" hangingPunct="0"/>
            <a:r>
              <a:rPr lang="en-CA"/>
              <a:t>Matlab</a:t>
            </a:r>
          </a:p>
          <a:p>
            <a:pPr lvl="1" hangingPunct="0"/>
            <a:r>
              <a:rPr lang="en-CA"/>
              <a:t>Euler Method</a:t>
            </a:r>
          </a:p>
          <a:p>
            <a:pPr marL="1296000" lvl="2" hangingPunct="0">
              <a:buNone/>
            </a:pPr>
            <a:r>
              <a:rPr lang="en-CA">
                <a:latin typeface="Californian FB" pitchFamily="18"/>
              </a:rPr>
              <a:t>X(n+1)  =  X(n) + </a:t>
            </a:r>
            <a:r>
              <a:rPr lang="en-CA">
                <a:latin typeface="Symbol" pitchFamily="18"/>
              </a:rPr>
              <a:t>d</a:t>
            </a:r>
            <a:r>
              <a:rPr lang="en-CA">
                <a:latin typeface="Californian FB" pitchFamily="18"/>
              </a:rPr>
              <a:t>t X'(n)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CA">
                <a:solidFill>
                  <a:srgbClr val="000000"/>
                </a:solidFill>
              </a:rPr>
              <a:t>Ecosystems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CA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CA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CA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CA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>
              <a:spcAft>
                <a:spcPts val="1414"/>
              </a:spcAft>
              <a:buNone/>
            </a:pPr>
            <a:r>
              <a:rPr lang="en-CA"/>
              <a:t>1.		Tropical Forests</a:t>
            </a:r>
          </a:p>
          <a:p>
            <a:pPr lvl="0">
              <a:spcAft>
                <a:spcPts val="1414"/>
              </a:spcAft>
              <a:buNone/>
            </a:pPr>
            <a:r>
              <a:rPr lang="en-CA"/>
              <a:t>2.		Grasslands</a:t>
            </a:r>
          </a:p>
          <a:p>
            <a:pPr lvl="0">
              <a:spcAft>
                <a:spcPts val="1414"/>
              </a:spcAft>
              <a:buNone/>
            </a:pPr>
            <a:r>
              <a:rPr lang="en-CA"/>
              <a:t>3.		Agricultural Lands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CA">
                <a:solidFill>
                  <a:srgbClr val="000000"/>
                </a:solidFill>
              </a:rPr>
              <a:t>Tropical Forest: First 225 Years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68360" y="1285919"/>
            <a:ext cx="8928000" cy="53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87680" y="6613920"/>
            <a:ext cx="7708680" cy="695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CA">
                <a:solidFill>
                  <a:srgbClr val="000000"/>
                </a:solidFill>
              </a:rPr>
              <a:t>Tropical Forest: First 2500 Years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25559" y="1256040"/>
            <a:ext cx="8381879" cy="5267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839960" y="6599160"/>
            <a:ext cx="7708680" cy="695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CA">
                <a:solidFill>
                  <a:srgbClr val="000000"/>
                </a:solidFill>
              </a:rPr>
              <a:t>Grassland: First 5 Years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47880" y="1599120"/>
            <a:ext cx="8229600" cy="4847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87680" y="6613920"/>
            <a:ext cx="7708680" cy="695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CA">
                <a:solidFill>
                  <a:srgbClr val="000000"/>
                </a:solidFill>
              </a:rPr>
              <a:t>Grasslands: First 3000 Years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44680" y="1563480"/>
            <a:ext cx="9036360" cy="5050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87680" y="6613920"/>
            <a:ext cx="7708680" cy="695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CA">
                <a:solidFill>
                  <a:srgbClr val="000000"/>
                </a:solidFill>
              </a:rPr>
              <a:t>Agricultural Land: First 15 Years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96960" y="1433160"/>
            <a:ext cx="8534520" cy="5089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87680" y="6613920"/>
            <a:ext cx="7708680" cy="695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CA">
                <a:solidFill>
                  <a:srgbClr val="000000"/>
                </a:solidFill>
              </a:rPr>
              <a:t>Glossary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CA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CA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CA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CA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 algn="l">
              <a:spcAft>
                <a:spcPts val="1414"/>
              </a:spcAft>
            </a:pPr>
            <a:r>
              <a:rPr lang="en-CA"/>
              <a:t>Litter</a:t>
            </a:r>
          </a:p>
          <a:p>
            <a:pPr lvl="0" algn="l">
              <a:spcAft>
                <a:spcPts val="1414"/>
              </a:spcAft>
            </a:pPr>
            <a:r>
              <a:rPr lang="en-CA"/>
              <a:t>Humus</a:t>
            </a:r>
          </a:p>
          <a:p>
            <a:pPr lvl="0" algn="l">
              <a:spcAft>
                <a:spcPts val="1414"/>
              </a:spcAft>
            </a:pPr>
            <a:r>
              <a:rPr lang="en-CA"/>
              <a:t>Stable humus charcoal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CA">
                <a:solidFill>
                  <a:srgbClr val="000000"/>
                </a:solidFill>
              </a:rPr>
              <a:t>Agricultural Land: First 3000 Years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49239" y="1704240"/>
            <a:ext cx="8305920" cy="481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87680" y="6613920"/>
            <a:ext cx="7708680" cy="695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CA">
                <a:solidFill>
                  <a:srgbClr val="000000"/>
                </a:solidFill>
              </a:rPr>
              <a:t>Time To Attain 95% of Fixed Point Concentration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57200" y="1806480"/>
            <a:ext cx="9239400" cy="5153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CA">
                <a:solidFill>
                  <a:srgbClr val="000000"/>
                </a:solidFill>
              </a:rPr>
              <a:t>Time To Attain 95% of Fixed Point Concentration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57120" y="1798560"/>
            <a:ext cx="9372600" cy="5153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CA">
                <a:solidFill>
                  <a:srgbClr val="000000"/>
                </a:solidFill>
                <a:latin typeface="Calibri" pitchFamily="34"/>
              </a:rPr>
              <a:t>Analytical Stability Analysis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CA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CA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CA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CA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marL="343080" lvl="0" indent="-343080">
              <a:spcAft>
                <a:spcPts val="1414"/>
              </a:spcAft>
              <a:buNone/>
            </a:pPr>
            <a:r>
              <a:rPr lang="en-CA" kern="0">
                <a:latin typeface="Arial" pitchFamily="32"/>
                <a:cs typeface="Arial" pitchFamily="32"/>
              </a:rPr>
              <a:t>•</a:t>
            </a:r>
            <a:r>
              <a:rPr lang="en-CA">
                <a:latin typeface="Calibri" pitchFamily="32"/>
              </a:rPr>
              <a:t>After Converting the system into its Matrix form, the stability was found from the matrix’s Eigenvalues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CA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CA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CA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CA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CA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marL="343080" lvl="0" indent="-343080">
              <a:spcAft>
                <a:spcPts val="1414"/>
              </a:spcAft>
              <a:buNone/>
            </a:pPr>
            <a:r>
              <a:rPr lang="en-CA" kern="0">
                <a:latin typeface="Arial" pitchFamily="32"/>
                <a:cs typeface="Arial" pitchFamily="32"/>
              </a:rPr>
              <a:t>•</a:t>
            </a:r>
            <a:r>
              <a:rPr lang="en-CA">
                <a:latin typeface="Calibri" pitchFamily="32"/>
              </a:rPr>
              <a:t>Since all of the Eigenvalues were negative, it can be show that ANY fixed point is stable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CA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CA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CA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CA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CA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marL="343080" lvl="0" indent="-343080">
              <a:spcAft>
                <a:spcPts val="1414"/>
              </a:spcAft>
              <a:buNone/>
            </a:pPr>
            <a:r>
              <a:rPr lang="en-CA" kern="0">
                <a:latin typeface="Arial" pitchFamily="32"/>
                <a:cs typeface="Arial" pitchFamily="32"/>
              </a:rPr>
              <a:t>•</a:t>
            </a:r>
            <a:r>
              <a:rPr lang="en-CA">
                <a:latin typeface="Calibri" pitchFamily="32"/>
              </a:rPr>
              <a:t>Since these Eigenvalues are linear, it can be shown that they are also not sensitive to change</a:t>
            </a:r>
          </a:p>
          <a:p>
            <a:pPr marL="343080" lvl="0" indent="-343080">
              <a:spcAft>
                <a:spcPts val="1414"/>
              </a:spcAft>
              <a:buNone/>
            </a:pPr>
            <a:r>
              <a:rPr lang="en-CA" kern="0">
                <a:latin typeface="Arial" pitchFamily="32"/>
                <a:cs typeface="Arial" pitchFamily="32"/>
              </a:rPr>
              <a:t>•</a:t>
            </a:r>
            <a:r>
              <a:rPr lang="en-CA">
                <a:latin typeface="Calibri" pitchFamily="32"/>
              </a:rPr>
              <a:t>This means that the only way for instability in the system to occur, is for the flows in one subsection to reverse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CA">
                <a:solidFill>
                  <a:srgbClr val="000000"/>
                </a:solidFill>
                <a:latin typeface="Calibri" pitchFamily="34"/>
              </a:rPr>
              <a:t>Criticisms of the Model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CA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CA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CA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CA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marL="343080" lvl="0" indent="-343080">
              <a:spcAft>
                <a:spcPts val="1414"/>
              </a:spcAft>
              <a:buNone/>
            </a:pPr>
            <a:r>
              <a:rPr lang="en-CA" kern="0">
                <a:latin typeface="Arial" pitchFamily="32"/>
                <a:cs typeface="Arial" pitchFamily="32"/>
              </a:rPr>
              <a:t>•</a:t>
            </a:r>
            <a:r>
              <a:rPr lang="en-CA">
                <a:latin typeface="Calibri" pitchFamily="32"/>
              </a:rPr>
              <a:t>Like any mathematical model, there are errors made when creating a model for a system</a:t>
            </a:r>
          </a:p>
          <a:p>
            <a:pPr marL="343080" lvl="0" indent="-343080">
              <a:spcAft>
                <a:spcPts val="1414"/>
              </a:spcAft>
              <a:buNone/>
            </a:pPr>
            <a:r>
              <a:rPr lang="en-CA" kern="0">
                <a:latin typeface="Arial" pitchFamily="32"/>
                <a:cs typeface="Arial" pitchFamily="32"/>
              </a:rPr>
              <a:t>•</a:t>
            </a:r>
            <a:r>
              <a:rPr lang="en-CA">
                <a:latin typeface="Calibri" pitchFamily="32"/>
              </a:rPr>
              <a:t>The main contributor for these errors in general is a lack of model variables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CA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CA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CA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CA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CA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marL="343080" lvl="0" indent="-343080">
              <a:spcAft>
                <a:spcPts val="1414"/>
              </a:spcAft>
              <a:buNone/>
            </a:pPr>
            <a:r>
              <a:rPr lang="en-CA" kern="0">
                <a:latin typeface="Arial" pitchFamily="32"/>
                <a:cs typeface="Arial" pitchFamily="32"/>
              </a:rPr>
              <a:t>•</a:t>
            </a:r>
            <a:r>
              <a:rPr lang="en-CA">
                <a:latin typeface="Calibri" pitchFamily="32"/>
              </a:rPr>
              <a:t>For this model, the equations had not taken into account that the number of trees change with respect to how much atmospheric carbon dioxide there is</a:t>
            </a:r>
          </a:p>
          <a:p>
            <a:pPr marL="343080" lvl="0" indent="-343080">
              <a:spcAft>
                <a:spcPts val="1414"/>
              </a:spcAft>
              <a:buNone/>
            </a:pPr>
            <a:endParaRPr lang="en-CA">
              <a:latin typeface="Calibri" pitchFamily="3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CA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CA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CA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CA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CA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marL="343080" lvl="0" indent="-343080">
              <a:spcAft>
                <a:spcPts val="1414"/>
              </a:spcAft>
              <a:buNone/>
            </a:pPr>
            <a:r>
              <a:rPr lang="en-CA" kern="0">
                <a:latin typeface="Arial" pitchFamily="32"/>
                <a:cs typeface="Arial" pitchFamily="32"/>
              </a:rPr>
              <a:t>•</a:t>
            </a:r>
            <a:r>
              <a:rPr lang="en-CA">
                <a:latin typeface="Calibri" pitchFamily="32"/>
              </a:rPr>
              <a:t>Furthermore, this system is considered in isolation</a:t>
            </a:r>
          </a:p>
          <a:p>
            <a:pPr marL="343080" lvl="0" indent="-343080">
              <a:spcAft>
                <a:spcPts val="1414"/>
              </a:spcAft>
              <a:buNone/>
            </a:pPr>
            <a:r>
              <a:rPr lang="en-CA" kern="0">
                <a:latin typeface="Arial" pitchFamily="32"/>
                <a:cs typeface="Arial" pitchFamily="32"/>
              </a:rPr>
              <a:t>•</a:t>
            </a:r>
            <a:r>
              <a:rPr lang="en-CA">
                <a:latin typeface="Calibri" pitchFamily="32"/>
              </a:rPr>
              <a:t>There are different types of trees in a given ecosystem and thus the values for the parameters for each part of the tree are actually functions of how many of each tree there are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 txBox="1"/>
          <p:nvPr/>
        </p:nvSpPr>
        <p:spPr>
          <a:xfrm>
            <a:off x="503999" y="1769040"/>
            <a:ext cx="8870040" cy="43844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0"/>
          <a:lstStyle/>
          <a:p>
            <a:pPr marL="343080" marR="0" lvl="0" indent="-343080" algn="ctr" rtl="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None/>
              <a:tabLst/>
            </a:pPr>
            <a:r>
              <a:rPr lang="en-US" sz="32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WenQuanYi Micro Hei" pitchFamily="2"/>
                <a:cs typeface="Lohit Hindi" pitchFamily="2"/>
              </a:rPr>
              <a:t>Thanks for Your Attention</a:t>
            </a:r>
          </a:p>
          <a:p>
            <a:pPr marL="343080" marR="0" lvl="0" indent="-343080" algn="ctr" rtl="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None/>
              <a:tabLst/>
            </a:pPr>
            <a:endParaRPr lang="en-US" sz="3200" b="0" i="0" u="none" strike="noStrike" kern="1200" spc="0" baseline="0">
              <a:ln>
                <a:noFill/>
              </a:ln>
              <a:solidFill>
                <a:srgbClr val="000000"/>
              </a:solidFill>
              <a:latin typeface="Calibri" pitchFamily="34"/>
              <a:ea typeface="WenQuanYi Micro Hei" pitchFamily="2"/>
              <a:cs typeface="Lohit Hindi" pitchFamily="2"/>
            </a:endParaRPr>
          </a:p>
          <a:p>
            <a:pPr marL="343080" marR="0" lvl="0" indent="-343080" algn="ctr" rtl="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None/>
              <a:tabLst/>
            </a:pPr>
            <a:endParaRPr lang="en-US" sz="3200" b="0" i="0" u="none" strike="noStrike" kern="1200" spc="0" baseline="0">
              <a:ln>
                <a:noFill/>
              </a:ln>
              <a:solidFill>
                <a:srgbClr val="000000"/>
              </a:solidFill>
              <a:latin typeface="Calibri" pitchFamily="34"/>
              <a:ea typeface="WenQuanYi Micro Hei" pitchFamily="2"/>
              <a:cs typeface="Lohit Hindi" pitchFamily="2"/>
            </a:endParaRPr>
          </a:p>
          <a:p>
            <a:pPr marL="343080" marR="0" lvl="0" indent="-343080" algn="ctr" rtl="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None/>
              <a:tabLst/>
            </a:pPr>
            <a:r>
              <a:rPr lang="en-US" sz="3200" b="0" i="0" u="none" strike="noStrike" kern="1200" spc="0" baseline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WenQuanYi Micro Hei" pitchFamily="2"/>
                <a:cs typeface="Lohit Hindi" pitchFamily="2"/>
              </a:rPr>
              <a:t>Questions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CA">
                <a:solidFill>
                  <a:srgbClr val="000000"/>
                </a:solidFill>
              </a:rPr>
              <a:t>Glossary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CA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CA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CA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CA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 algn="l">
              <a:spcAft>
                <a:spcPts val="1414"/>
              </a:spcAft>
            </a:pPr>
            <a:r>
              <a:rPr lang="en-CA"/>
              <a:t>Humification</a:t>
            </a:r>
          </a:p>
          <a:p>
            <a:pPr lvl="0" algn="l">
              <a:spcAft>
                <a:spcPts val="1414"/>
              </a:spcAft>
            </a:pPr>
            <a:r>
              <a:rPr lang="en-CA"/>
              <a:t>Carbonization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 txBox="1"/>
          <p:nvPr/>
        </p:nvSpPr>
        <p:spPr>
          <a:xfrm>
            <a:off x="620640" y="274680"/>
            <a:ext cx="8870040" cy="5630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0"/>
          <a:lstStyle/>
          <a:p>
            <a:pPr marL="343080" marR="0" lvl="0" indent="-343080" algn="ctr" rtl="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None/>
              <a:tabLst/>
            </a:pPr>
            <a:r>
              <a:rPr lang="en-US" sz="3200" b="0" i="0" u="none" strike="noStrike" kern="0" spc="0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WenQuanYi Micro Hei" pitchFamily="2"/>
                <a:cs typeface="Arial" pitchFamily="34"/>
              </a:rPr>
              <a:t>Backups: Numerical Error Propagation</a:t>
            </a:r>
          </a:p>
        </p:txBody>
      </p:sp>
      <p:pic>
        <p:nvPicPr>
          <p:cNvPr id="3" name="Picture 2" descr="D:\temp2\math372_project_2-master\images\Numerical&amp;Analytical Comparison for Part 1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160" y="837720"/>
            <a:ext cx="10058400" cy="6828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 txBox="1"/>
          <p:nvPr/>
        </p:nvSpPr>
        <p:spPr>
          <a:xfrm>
            <a:off x="620640" y="274680"/>
            <a:ext cx="8870040" cy="5630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0"/>
          <a:lstStyle/>
          <a:p>
            <a:pPr marL="343080" marR="0" lvl="0" indent="-343080" algn="ctr" rtl="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None/>
              <a:tabLst/>
            </a:pPr>
            <a:r>
              <a:rPr lang="en-US" sz="3200" b="0" i="0" u="none" strike="noStrike" kern="0" spc="0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WenQuanYi Micro Hei" pitchFamily="2"/>
                <a:cs typeface="Arial" pitchFamily="34"/>
              </a:rPr>
              <a:t>Backups: Equilibrium Density of Carbon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84040" y="2636999"/>
            <a:ext cx="7743240" cy="3276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 txBox="1"/>
          <p:nvPr/>
        </p:nvSpPr>
        <p:spPr>
          <a:xfrm>
            <a:off x="620640" y="274680"/>
            <a:ext cx="8870040" cy="5630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0"/>
          <a:lstStyle/>
          <a:p>
            <a:pPr marL="343080" marR="0" lvl="0" indent="-343080" algn="ctr" rtl="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None/>
              <a:tabLst/>
            </a:pPr>
            <a:r>
              <a:rPr lang="en-US" sz="3200" b="0" i="0" u="none" strike="noStrike" kern="0" spc="0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WenQuanYi Micro Hei" pitchFamily="2"/>
                <a:cs typeface="Arial" pitchFamily="34"/>
              </a:rPr>
              <a:t>Backups: 95% Time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38559" y="2408400"/>
            <a:ext cx="7234200" cy="2962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CA">
                <a:solidFill>
                  <a:srgbClr val="000000"/>
                </a:solidFill>
              </a:rPr>
              <a:t>Simple Litter Model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CA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CA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CA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CA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>
              <a:spcAft>
                <a:spcPts val="1414"/>
              </a:spcAft>
            </a:pPr>
            <a:r>
              <a:rPr lang="en-CA"/>
              <a:t>Calculate the amount of carbon trapped in litter at any given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716200" y="2880000"/>
            <a:ext cx="3835800" cy="4516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CA">
                <a:solidFill>
                  <a:srgbClr val="000000"/>
                </a:solidFill>
              </a:rPr>
              <a:t>Simple Litter Model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CA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CA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CA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CA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>
              <a:spcAft>
                <a:spcPts val="1414"/>
              </a:spcAft>
            </a:pPr>
            <a:r>
              <a:rPr lang="en-CA"/>
              <a:t>Begin with zero litter (after a ground fire)</a:t>
            </a:r>
          </a:p>
          <a:p>
            <a:pPr lvl="0">
              <a:spcAft>
                <a:spcPts val="1414"/>
              </a:spcAft>
            </a:pPr>
            <a:r>
              <a:rPr lang="en-CA"/>
              <a:t>Litter falls at a constant rate</a:t>
            </a:r>
          </a:p>
          <a:p>
            <a:pPr lvl="0">
              <a:spcAft>
                <a:spcPts val="1414"/>
              </a:spcAft>
            </a:pPr>
            <a:r>
              <a:rPr lang="en-CA"/>
              <a:t>Carbon exits litter by respiration and humification as litter is composted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CA">
                <a:solidFill>
                  <a:srgbClr val="000000"/>
                </a:solidFill>
              </a:rPr>
              <a:t>Simple Litter Model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89960" y="1944000"/>
            <a:ext cx="8870040" cy="4384440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CA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CA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CA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CA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>
              <a:spcAft>
                <a:spcPts val="1414"/>
              </a:spcAft>
            </a:pPr>
            <a:r>
              <a:rPr lang="en-CA"/>
              <a:t>Model: one differential equation</a:t>
            </a:r>
          </a:p>
          <a:p>
            <a:pPr lvl="1" hangingPunct="0">
              <a:buNone/>
            </a:pPr>
            <a:endParaRPr lang="en-CA"/>
          </a:p>
          <a:p>
            <a:pPr lvl="1" hangingPunct="0">
              <a:buNone/>
            </a:pPr>
            <a:endParaRPr lang="en-CA"/>
          </a:p>
          <a:p>
            <a:pPr lvl="1" hangingPunct="0">
              <a:buNone/>
            </a:pPr>
            <a:endParaRPr lang="en-CA"/>
          </a:p>
          <a:p>
            <a:pPr lvl="1" hangingPunct="0">
              <a:buNone/>
            </a:pPr>
            <a:r>
              <a:rPr lang="en-CA" sz="4000"/>
              <a:t>x'(t) = z – k*x(t)</a:t>
            </a:r>
          </a:p>
          <a:p>
            <a:pPr lvl="1" hangingPunct="0">
              <a:buNone/>
            </a:pPr>
            <a:r>
              <a:rPr lang="en-CA" sz="2000"/>
              <a:t>Assume z=240, k=0.4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812200" y="2611080"/>
            <a:ext cx="3835800" cy="4516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CA">
                <a:solidFill>
                  <a:srgbClr val="000000"/>
                </a:solidFill>
              </a:rPr>
              <a:t>Simple Litter Model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89960" y="1944000"/>
            <a:ext cx="8870040" cy="4384440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CA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CA" sz="32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CA" sz="28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CA" sz="24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CA" sz="2000" b="0" i="0" u="none" strike="noStrike" kern="1200">
                <a:ln>
                  <a:noFill/>
                </a:ln>
                <a:latin typeface="Arial" pitchFamily="18"/>
                <a:ea typeface="WenQuanYi Micro Hei" pitchFamily="2"/>
                <a:cs typeface="Lohit Hindi" pitchFamily="2"/>
              </a:defRPr>
            </a:lvl9pPr>
          </a:lstStyle>
          <a:p>
            <a:pPr lvl="0">
              <a:spcAft>
                <a:spcPts val="1414"/>
              </a:spcAft>
            </a:pPr>
            <a:r>
              <a:rPr lang="en-CA"/>
              <a:t>Model: one differential equation</a:t>
            </a:r>
          </a:p>
          <a:p>
            <a:pPr lvl="1" hangingPunct="0">
              <a:buNone/>
            </a:pPr>
            <a:r>
              <a:rPr lang="en-CA"/>
              <a:t>x'(t) = 240 – 0.4*x(t), and x(0) = 0</a:t>
            </a:r>
          </a:p>
          <a:p>
            <a:pPr lvl="1" hangingPunct="0">
              <a:buNone/>
            </a:pPr>
            <a:endParaRPr lang="en-CA"/>
          </a:p>
          <a:p>
            <a:pPr lvl="0">
              <a:spcAft>
                <a:spcPts val="1414"/>
              </a:spcAft>
            </a:pPr>
            <a:r>
              <a:rPr lang="en-CA"/>
              <a:t>Specific Solution</a:t>
            </a:r>
          </a:p>
          <a:p>
            <a:pPr lvl="1" hangingPunct="0">
              <a:buNone/>
            </a:pPr>
            <a:r>
              <a:rPr lang="en-CA"/>
              <a:t>x(t) = 600 - 600*exp(-0.4t)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1" algn="ctr" rtl="0" hangingPunct="0">
              <a:buNone/>
            </a:pPr>
            <a:r>
              <a:rPr lang="en-CA" sz="4400" kern="1200">
                <a:solidFill>
                  <a:srgbClr val="000000"/>
                </a:solidFill>
                <a:latin typeface="Arial" pitchFamily="18"/>
              </a:rPr>
              <a:t>x(t) = 600 - 600*exp(-0.4t)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44000" y="1768680"/>
            <a:ext cx="7789320" cy="438444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571</Words>
  <Application>Microsoft Office PowerPoint</Application>
  <PresentationFormat>On-screen Show (4:3)</PresentationFormat>
  <Paragraphs>155</Paragraphs>
  <Slides>43</Slides>
  <Notes>43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Default</vt:lpstr>
      <vt:lpstr>Project Carbon Cycle</vt:lpstr>
      <vt:lpstr>Objective</vt:lpstr>
      <vt:lpstr>Glossary</vt:lpstr>
      <vt:lpstr>Glossary</vt:lpstr>
      <vt:lpstr>Simple Litter Model</vt:lpstr>
      <vt:lpstr>Simple Litter Model</vt:lpstr>
      <vt:lpstr>Simple Litter Model</vt:lpstr>
      <vt:lpstr>Simple Litter Model</vt:lpstr>
      <vt:lpstr>x(t) = 600 - 600*exp(-0.4t)</vt:lpstr>
      <vt:lpstr>Steady States</vt:lpstr>
      <vt:lpstr>Graphical Stability Analysis</vt:lpstr>
      <vt:lpstr>The Carbon Cycle</vt:lpstr>
      <vt:lpstr>Given Data</vt:lpstr>
      <vt:lpstr>D.E. Set Up</vt:lpstr>
      <vt:lpstr>D.E. Set Up</vt:lpstr>
      <vt:lpstr>D.E. Set Up</vt:lpstr>
      <vt:lpstr>D.E. Set Up</vt:lpstr>
      <vt:lpstr>D.E. Set Up</vt:lpstr>
      <vt:lpstr>D.E. Set Up</vt:lpstr>
      <vt:lpstr>Matrix Representation of DE</vt:lpstr>
      <vt:lpstr>X'=AX+b</vt:lpstr>
      <vt:lpstr>Fixed Point of The Ecosystems</vt:lpstr>
      <vt:lpstr>Solution</vt:lpstr>
      <vt:lpstr>Ecosystems</vt:lpstr>
      <vt:lpstr>Tropical Forest: First 225 Years</vt:lpstr>
      <vt:lpstr>Tropical Forest: First 2500 Years</vt:lpstr>
      <vt:lpstr>Grassland: First 5 Years</vt:lpstr>
      <vt:lpstr>Grasslands: First 3000 Years</vt:lpstr>
      <vt:lpstr>Agricultural Land: First 15 Years</vt:lpstr>
      <vt:lpstr>Agricultural Land: First 3000 Years</vt:lpstr>
      <vt:lpstr>Time To Attain 95% of Fixed Point Concentration</vt:lpstr>
      <vt:lpstr>Time To Attain 95% of Fixed Point Concentration</vt:lpstr>
      <vt:lpstr>Analytical Stability Analysis</vt:lpstr>
      <vt:lpstr>PowerPoint Presentation</vt:lpstr>
      <vt:lpstr>PowerPoint Presentation</vt:lpstr>
      <vt:lpstr>Criticisms of the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Carbon Cycle</dc:title>
  <dc:creator>Cole Fichter</dc:creator>
  <cp:lastModifiedBy>Install</cp:lastModifiedBy>
  <cp:revision>36</cp:revision>
  <cp:lastPrinted>2013-11-22T00:29:36Z</cp:lastPrinted>
  <dcterms:created xsi:type="dcterms:W3CDTF">2013-11-06T18:47:28Z</dcterms:created>
  <dcterms:modified xsi:type="dcterms:W3CDTF">2013-11-22T01:24:36Z</dcterms:modified>
</cp:coreProperties>
</file>